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7" r:id="rId2"/>
    <p:sldId id="275" r:id="rId3"/>
    <p:sldId id="276" r:id="rId4"/>
    <p:sldId id="277" r:id="rId5"/>
    <p:sldId id="278" r:id="rId6"/>
    <p:sldId id="279" r:id="rId7"/>
    <p:sldId id="274" r:id="rId8"/>
    <p:sldId id="258" r:id="rId9"/>
    <p:sldId id="280" r:id="rId10"/>
    <p:sldId id="281" r:id="rId11"/>
    <p:sldId id="263" r:id="rId12"/>
    <p:sldId id="264" r:id="rId13"/>
    <p:sldId id="259" r:id="rId14"/>
    <p:sldId id="272" r:id="rId15"/>
    <p:sldId id="261" r:id="rId16"/>
    <p:sldId id="267" r:id="rId17"/>
    <p:sldId id="265" r:id="rId18"/>
    <p:sldId id="268" r:id="rId19"/>
    <p:sldId id="262" r:id="rId20"/>
    <p:sldId id="269" r:id="rId21"/>
    <p:sldId id="266" r:id="rId22"/>
    <p:sldId id="271" r:id="rId23"/>
    <p:sldId id="270"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73" r:id="rId3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5" autoAdjust="0"/>
    <p:restoredTop sz="94600" autoAdjust="0"/>
  </p:normalViewPr>
  <p:slideViewPr>
    <p:cSldViewPr>
      <p:cViewPr varScale="1">
        <p:scale>
          <a:sx n="37" d="100"/>
          <a:sy n="37" d="100"/>
        </p:scale>
        <p:origin x="-1172" y="-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068"/>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AR"/>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F5E528-1681-4C94-82B2-ECBF20235B00}" type="datetimeFigureOut">
              <a:rPr lang="es-AR" smtClean="0"/>
              <a:pPr/>
              <a:t>26/06/2014</a:t>
            </a:fld>
            <a:endParaRPr lang="es-AR"/>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AR"/>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AR"/>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D8DF79-F619-4B19-A3C1-697062F1F33C}" type="slidenum">
              <a:rPr lang="es-AR" smtClean="0"/>
              <a:pPr/>
              <a:t>‹Nº›</a:t>
            </a:fld>
            <a:endParaRPr lang="es-A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58371"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AR" smtClean="0"/>
          </a:p>
        </p:txBody>
      </p:sp>
      <p:sp>
        <p:nvSpPr>
          <p:cNvPr id="59396"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42FE997-5EA8-43F6-9F59-776F39D0A6A0}" type="slidenum">
              <a:rPr lang="es-AR" smtClean="0"/>
              <a:pPr fontAlgn="base">
                <a:spcBef>
                  <a:spcPct val="0"/>
                </a:spcBef>
                <a:spcAft>
                  <a:spcPct val="0"/>
                </a:spcAft>
                <a:defRPr/>
              </a:pPr>
              <a:t>6</a:t>
            </a:fld>
            <a:endParaRPr lang="es-A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26/06/2014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26/06/2014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26/06/2014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26/06/2014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pPr/>
              <a:t>26/06/2014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A847CFC-816F-41D0-AAC0-9BF4FEBC753E}" type="datetimeFigureOut">
              <a:rPr lang="es-ES" smtClean="0"/>
              <a:pPr/>
              <a:t>26/06/2014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A847CFC-816F-41D0-AAC0-9BF4FEBC753E}" type="datetimeFigureOut">
              <a:rPr lang="es-ES" smtClean="0"/>
              <a:pPr/>
              <a:t>26/06/2014</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A847CFC-816F-41D0-AAC0-9BF4FEBC753E}" type="datetimeFigureOut">
              <a:rPr lang="es-ES" smtClean="0"/>
              <a:pPr/>
              <a:t>26/06/2014</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pPr/>
              <a:t>26/06/2014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26/06/2014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26/06/2014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47CFC-816F-41D0-AAC0-9BF4FEBC753E}" type="datetimeFigureOut">
              <a:rPr lang="es-ES" smtClean="0"/>
              <a:pPr/>
              <a:t>26/06/2014</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FADFE-3B8F-471C-ABF0-DBC7717ECBBC}"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s://www.google.com.ar/imgres?imgurl=http://4.bp.blogspot.com/_P-nsvwB3gDY/S-jVxwzusOI/AAAAAAAAAAU/XF_a7ypXbso/s320/la-aventura-de-ser-docente.jpg&amp;imgrefurl=http://decipresente.blogspot.com/2011/12/la-docencia.html&amp;docid=l2ifL4WoX2HTjM&amp;tbnid=bCZX0lD1ToEkgM:&amp;w=277&amp;h=309&amp;ei=rjb4UvqoKuLgsATN7ILoAw&amp;ved=0CAIQxiAwAA&amp;iact=c"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0" y="-26988"/>
            <a:ext cx="5572125" cy="6884988"/>
          </a:xfrm>
          <a:prstGeom prst="rect">
            <a:avLst/>
          </a:prstGeom>
          <a:solidFill>
            <a:schemeClr val="bg1"/>
          </a:solidFill>
          <a:ln w="9525">
            <a:noFill/>
            <a:miter lim="800000"/>
            <a:headEnd/>
            <a:tailEnd/>
          </a:ln>
        </p:spPr>
      </p:pic>
      <p:pic>
        <p:nvPicPr>
          <p:cNvPr id="2051" name="Picture 4"/>
          <p:cNvPicPr>
            <a:picLocks noChangeAspect="1" noChangeArrowheads="1"/>
          </p:cNvPicPr>
          <p:nvPr/>
        </p:nvPicPr>
        <p:blipFill>
          <a:blip r:embed="rId3" cstate="print"/>
          <a:srcRect/>
          <a:stretch>
            <a:fillRect/>
          </a:stretch>
        </p:blipFill>
        <p:spPr bwMode="auto">
          <a:xfrm>
            <a:off x="5000625" y="0"/>
            <a:ext cx="4143375" cy="928688"/>
          </a:xfrm>
          <a:prstGeom prst="rect">
            <a:avLst/>
          </a:prstGeom>
          <a:noFill/>
          <a:ln w="9525">
            <a:noFill/>
            <a:miter lim="800000"/>
            <a:headEnd/>
            <a:tailEnd/>
          </a:ln>
        </p:spPr>
      </p:pic>
      <p:sp>
        <p:nvSpPr>
          <p:cNvPr id="2052" name="Text Box 5"/>
          <p:cNvSpPr txBox="1">
            <a:spLocks noChangeArrowheads="1"/>
          </p:cNvSpPr>
          <p:nvPr/>
        </p:nvSpPr>
        <p:spPr bwMode="auto">
          <a:xfrm>
            <a:off x="5000625" y="928688"/>
            <a:ext cx="4143375" cy="4803775"/>
          </a:xfrm>
          <a:prstGeom prst="rect">
            <a:avLst/>
          </a:prstGeom>
          <a:solidFill>
            <a:schemeClr val="bg1"/>
          </a:solidFill>
          <a:ln w="9525">
            <a:noFill/>
            <a:miter lim="800000"/>
            <a:headEnd/>
            <a:tailEnd/>
          </a:ln>
        </p:spPr>
        <p:txBody>
          <a:bodyPr lIns="90000" tIns="46800" rIns="90000" bIns="46800">
            <a:spAutoFit/>
          </a:bodyPr>
          <a:lstStyle/>
          <a:p>
            <a:pPr algn="ctr" defTabSz="449263">
              <a:buSzPct val="100000"/>
            </a:pPr>
            <a:r>
              <a:rPr lang="es-AR" b="1">
                <a:latin typeface="Candara" pitchFamily="34" charset="0"/>
              </a:rPr>
              <a:t>PROVINCIA DE BUENOS AIRES</a:t>
            </a:r>
          </a:p>
          <a:p>
            <a:pPr algn="ctr" defTabSz="449263">
              <a:buSzPct val="100000"/>
            </a:pPr>
            <a:r>
              <a:rPr lang="en-US" b="1">
                <a:latin typeface="Candara" pitchFamily="34" charset="0"/>
              </a:rPr>
              <a:t>GOBERNADOR</a:t>
            </a:r>
          </a:p>
          <a:p>
            <a:pPr algn="ctr" defTabSz="449263">
              <a:buSzPct val="100000"/>
            </a:pPr>
            <a:r>
              <a:rPr lang="en-US" b="1">
                <a:latin typeface="Candara" pitchFamily="34" charset="0"/>
              </a:rPr>
              <a:t>Dn. Daniel Scioli</a:t>
            </a:r>
          </a:p>
          <a:p>
            <a:pPr algn="ctr" defTabSz="449263">
              <a:buSzPct val="100000"/>
            </a:pPr>
            <a:endParaRPr lang="en-US" b="1">
              <a:latin typeface="Candara" pitchFamily="34" charset="0"/>
            </a:endParaRPr>
          </a:p>
          <a:p>
            <a:pPr algn="ctr" defTabSz="449263">
              <a:buSzPct val="100000"/>
            </a:pPr>
            <a:r>
              <a:rPr lang="en-US" b="1">
                <a:latin typeface="Candara" pitchFamily="34" charset="0"/>
              </a:rPr>
              <a:t>DIRECTORA GENERAL DE CULTURA Y EDUCACIÓN</a:t>
            </a:r>
          </a:p>
          <a:p>
            <a:pPr algn="ctr" defTabSz="449263">
              <a:buSzPct val="100000"/>
            </a:pPr>
            <a:r>
              <a:rPr lang="en-US" b="1">
                <a:latin typeface="Candara" pitchFamily="34" charset="0"/>
              </a:rPr>
              <a:t>Dra. Nora De Lucía</a:t>
            </a:r>
          </a:p>
          <a:p>
            <a:pPr algn="ctr" defTabSz="449263">
              <a:buSzPct val="100000"/>
            </a:pPr>
            <a:endParaRPr lang="en-US" b="1">
              <a:latin typeface="Candara" pitchFamily="34" charset="0"/>
            </a:endParaRPr>
          </a:p>
          <a:p>
            <a:pPr algn="ctr" defTabSz="449263">
              <a:buSzPct val="100000"/>
            </a:pPr>
            <a:r>
              <a:rPr lang="en-US" b="1">
                <a:latin typeface="Candara" pitchFamily="34" charset="0"/>
              </a:rPr>
              <a:t>SUBSECRETARIO DE EDUCACIÓN</a:t>
            </a:r>
          </a:p>
          <a:p>
            <a:pPr algn="ctr" defTabSz="449263">
              <a:buSzPct val="100000"/>
            </a:pPr>
            <a:r>
              <a:rPr lang="en-US" b="1">
                <a:latin typeface="Candara" pitchFamily="34" charset="0"/>
              </a:rPr>
              <a:t>Dr. Néstor Ribet</a:t>
            </a:r>
          </a:p>
          <a:p>
            <a:pPr algn="ctr" defTabSz="449263">
              <a:buSzPct val="100000"/>
            </a:pPr>
            <a:endParaRPr lang="en-US" b="1">
              <a:latin typeface="Candara" pitchFamily="34" charset="0"/>
            </a:endParaRPr>
          </a:p>
          <a:p>
            <a:pPr algn="ctr" defTabSz="449263">
              <a:buSzPct val="100000"/>
            </a:pPr>
            <a:r>
              <a:rPr lang="en-US" b="1">
                <a:latin typeface="Candara" pitchFamily="34" charset="0"/>
              </a:rPr>
              <a:t>DIRECTOR PROVINCIAL DE EDUCACIÓN TÉCNICO-PROFESIONAL</a:t>
            </a:r>
          </a:p>
          <a:p>
            <a:pPr algn="ctr" defTabSz="449263">
              <a:buSzPct val="100000"/>
            </a:pPr>
            <a:r>
              <a:rPr lang="en-US" b="1">
                <a:latin typeface="Candara" pitchFamily="34" charset="0"/>
              </a:rPr>
              <a:t>Lic. Gustavo Torres</a:t>
            </a:r>
          </a:p>
          <a:p>
            <a:pPr algn="ctr" defTabSz="449263">
              <a:buSzPct val="100000"/>
            </a:pPr>
            <a:endParaRPr lang="en-US" b="1">
              <a:latin typeface="Candara" pitchFamily="34" charset="0"/>
            </a:endParaRPr>
          </a:p>
          <a:p>
            <a:pPr algn="ctr" defTabSz="449263">
              <a:buSzPct val="100000"/>
            </a:pPr>
            <a:r>
              <a:rPr lang="en-US" b="1">
                <a:latin typeface="Candara" pitchFamily="34" charset="0"/>
              </a:rPr>
              <a:t>DIRECTOR DE EDUCACIÓN TECNICA</a:t>
            </a:r>
          </a:p>
          <a:p>
            <a:pPr algn="ctr" defTabSz="449263">
              <a:buSzPct val="100000"/>
            </a:pPr>
            <a:r>
              <a:rPr lang="en-US" b="1">
                <a:latin typeface="Candara" pitchFamily="34" charset="0"/>
              </a:rPr>
              <a:t>Prof. Gerardo Marchesini</a:t>
            </a:r>
            <a:endParaRPr lang="es-AR" b="1">
              <a:latin typeface="Candara" pitchFamily="34" charset="0"/>
            </a:endParaRPr>
          </a:p>
        </p:txBody>
      </p:sp>
      <p:grpSp>
        <p:nvGrpSpPr>
          <p:cNvPr id="2" name="Group 6"/>
          <p:cNvGrpSpPr>
            <a:grpSpLocks/>
          </p:cNvGrpSpPr>
          <p:nvPr/>
        </p:nvGrpSpPr>
        <p:grpSpPr bwMode="auto">
          <a:xfrm>
            <a:off x="63500" y="5715000"/>
            <a:ext cx="9001125" cy="1143000"/>
            <a:chOff x="134" y="3882"/>
            <a:chExt cx="5624" cy="183"/>
          </a:xfrm>
        </p:grpSpPr>
        <p:pic>
          <p:nvPicPr>
            <p:cNvPr id="2055" name="Picture 7"/>
            <p:cNvPicPr>
              <a:picLocks noChangeAspect="1" noChangeArrowheads="1"/>
            </p:cNvPicPr>
            <p:nvPr/>
          </p:nvPicPr>
          <p:blipFill>
            <a:blip r:embed="rId4" cstate="print"/>
            <a:srcRect/>
            <a:stretch>
              <a:fillRect/>
            </a:stretch>
          </p:blipFill>
          <p:spPr bwMode="auto">
            <a:xfrm>
              <a:off x="134" y="3882"/>
              <a:ext cx="5624" cy="183"/>
            </a:xfrm>
            <a:prstGeom prst="rect">
              <a:avLst/>
            </a:prstGeom>
            <a:noFill/>
            <a:ln w="9525">
              <a:noFill/>
              <a:miter lim="800000"/>
              <a:headEnd/>
              <a:tailEnd/>
            </a:ln>
          </p:spPr>
        </p:pic>
        <p:sp>
          <p:nvSpPr>
            <p:cNvPr id="2056" name="Text Box 8"/>
            <p:cNvSpPr txBox="1">
              <a:spLocks noChangeArrowheads="1"/>
            </p:cNvSpPr>
            <p:nvPr/>
          </p:nvSpPr>
          <p:spPr bwMode="auto">
            <a:xfrm>
              <a:off x="144" y="3893"/>
              <a:ext cx="5605" cy="161"/>
            </a:xfrm>
            <a:prstGeom prst="rect">
              <a:avLst/>
            </a:prstGeom>
            <a:noFill/>
            <a:ln w="9525">
              <a:noFill/>
              <a:miter lim="800000"/>
              <a:headEnd/>
              <a:tailEnd/>
            </a:ln>
          </p:spPr>
          <p:txBody>
            <a:bodyPr wrap="none" anchor="ctr"/>
            <a:lstStyle/>
            <a:p>
              <a:pPr defTabSz="449263">
                <a:buClr>
                  <a:srgbClr val="000000"/>
                </a:buClr>
                <a:buSzPct val="100000"/>
                <a:buFont typeface="Times New Roman" pitchFamily="18" charset="0"/>
                <a:buNone/>
              </a:pPr>
              <a:endParaRPr lang="es-AR">
                <a:solidFill>
                  <a:schemeClr val="bg1"/>
                </a:solidFill>
              </a:endParaRPr>
            </a:p>
          </p:txBody>
        </p:sp>
      </p:grpSp>
      <p:pic>
        <p:nvPicPr>
          <p:cNvPr id="2054" name="Picture 2"/>
          <p:cNvPicPr>
            <a:picLocks noChangeAspect="1" noChangeArrowheads="1"/>
          </p:cNvPicPr>
          <p:nvPr/>
        </p:nvPicPr>
        <p:blipFill>
          <a:blip r:embed="rId5" cstate="print"/>
          <a:srcRect/>
          <a:stretch>
            <a:fillRect/>
          </a:stretch>
        </p:blipFill>
        <p:spPr bwMode="auto">
          <a:xfrm>
            <a:off x="0" y="0"/>
            <a:ext cx="5000625" cy="9509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12700"/>
            <a:ext cx="9144000" cy="685800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AR"/>
          </a:p>
        </p:txBody>
      </p:sp>
      <p:sp>
        <p:nvSpPr>
          <p:cNvPr id="3" name="2 Rectángulo"/>
          <p:cNvSpPr/>
          <p:nvPr/>
        </p:nvSpPr>
        <p:spPr>
          <a:xfrm>
            <a:off x="63500" y="1201738"/>
            <a:ext cx="9001125" cy="5016500"/>
          </a:xfrm>
          <a:prstGeom prst="rect">
            <a:avLst/>
          </a:prstGeom>
        </p:spPr>
        <p:txBody>
          <a:bodyPr>
            <a:spAutoFit/>
          </a:bodyPr>
          <a:lstStyle/>
          <a:p>
            <a:pPr algn="just" eaLnBrk="0" hangingPunct="0">
              <a:buClr>
                <a:srgbClr val="386294"/>
              </a:buClr>
              <a:buFont typeface="Wingdings" pitchFamily="2" charset="2"/>
              <a:buChar char="Ø"/>
              <a:tabLst>
                <a:tab pos="539750" algn="l"/>
                <a:tab pos="900113" algn="l"/>
              </a:tabLst>
              <a:defRPr/>
            </a:pPr>
            <a:r>
              <a:rPr lang="es-ES" sz="2000" b="1" i="1" dirty="0">
                <a:solidFill>
                  <a:srgbClr val="000000"/>
                </a:solidFill>
                <a:latin typeface="+mj-lt"/>
                <a:ea typeface="MS Mincho" pitchFamily="49" charset="-128"/>
                <a:cs typeface="Times New Roman" pitchFamily="18" charset="0"/>
              </a:rPr>
              <a:t> La posibilidad de continuidad de los estudios, sin que existan circuitos terminales, garantizando el tránsito vertical y horizontal por el sistema de educación escolarizado, al cumplir con los requisitos que se fijen para la aprobación de cada segmento formativo, al mismo tiempo que estableciendo estrategias de reconocimiento de los saberes adquiridos en otras prácticas no escolarizadas. </a:t>
            </a:r>
            <a:endParaRPr lang="es-AR" sz="2000" b="1" dirty="0">
              <a:latin typeface="+mj-lt"/>
            </a:endParaRPr>
          </a:p>
          <a:p>
            <a:pPr algn="just" eaLnBrk="0" hangingPunct="0">
              <a:buClr>
                <a:srgbClr val="386294"/>
              </a:buClr>
              <a:buFont typeface="Wingdings" pitchFamily="2" charset="2"/>
              <a:buChar char="Ø"/>
              <a:tabLst>
                <a:tab pos="539750" algn="l"/>
                <a:tab pos="900113" algn="l"/>
              </a:tabLst>
              <a:defRPr/>
            </a:pPr>
            <a:r>
              <a:rPr lang="es-ES" sz="2000" b="1" dirty="0">
                <a:solidFill>
                  <a:srgbClr val="000000"/>
                </a:solidFill>
                <a:latin typeface="+mj-lt"/>
                <a:ea typeface="MS Mincho" pitchFamily="49" charset="-128"/>
                <a:cs typeface="Times New Roman" pitchFamily="18" charset="0"/>
              </a:rPr>
              <a:t> La calidad de la educación entendida como el cumplimiento de los anteriores enunciados y de la transmisión de los principios científicos y tecnológicos y de lenguajes que presiden la producción cultural en el más alto nivel contemporáneo.</a:t>
            </a:r>
            <a:endParaRPr lang="es-AR" sz="2000" b="1" dirty="0">
              <a:latin typeface="+mj-lt"/>
            </a:endParaRPr>
          </a:p>
          <a:p>
            <a:pPr algn="just" eaLnBrk="0" hangingPunct="0">
              <a:buClr>
                <a:srgbClr val="386294"/>
              </a:buClr>
              <a:buFont typeface="Wingdings" pitchFamily="2" charset="2"/>
              <a:buChar char="Ø"/>
              <a:tabLst>
                <a:tab pos="539750" algn="l"/>
                <a:tab pos="900113" algn="l"/>
              </a:tabLst>
              <a:defRPr/>
            </a:pPr>
            <a:r>
              <a:rPr lang="es-ES" sz="2000" b="1" dirty="0">
                <a:solidFill>
                  <a:srgbClr val="000000"/>
                </a:solidFill>
                <a:latin typeface="+mj-lt"/>
                <a:ea typeface="MS Mincho" pitchFamily="49" charset="-128"/>
                <a:cs typeface="Times New Roman" pitchFamily="18" charset="0"/>
              </a:rPr>
              <a:t> El acceso irrestricto a la información pública en tanto derecho consagrado constitucionalmente, inalienable y necesario para el libre ejercicio de la ciudadanía, la transmisión social de la cultura y el cumplimiento de los principios anteriores. </a:t>
            </a:r>
            <a:endParaRPr lang="es-AR" sz="2000" b="1" dirty="0">
              <a:latin typeface="+mj-lt"/>
            </a:endParaRPr>
          </a:p>
          <a:p>
            <a:pPr algn="just" eaLnBrk="0" hangingPunct="0">
              <a:buClr>
                <a:srgbClr val="386294"/>
              </a:buClr>
              <a:buFont typeface="Wingdings" pitchFamily="2" charset="2"/>
              <a:buChar char="Ø"/>
              <a:tabLst>
                <a:tab pos="539750" algn="l"/>
                <a:tab pos="900113" algn="l"/>
              </a:tabLst>
              <a:defRPr/>
            </a:pPr>
            <a:r>
              <a:rPr lang="es-ES" sz="2000" b="1" dirty="0">
                <a:solidFill>
                  <a:srgbClr val="000000"/>
                </a:solidFill>
                <a:latin typeface="+mj-lt"/>
                <a:ea typeface="MS Mincho" pitchFamily="49" charset="-128"/>
                <a:cs typeface="Times New Roman" pitchFamily="18" charset="0"/>
              </a:rPr>
              <a:t> La imprescindible vinculación entre Educación, Ciencia, Tecnología, Desarrollo e Innovación Productiva, propendiendo a su integración normativa y a la articulación orgánica tanto a nivel de los contenidos curriculares como de los planes y programas que desarrollen las distintas dependencias y organismos del Estado y de la Sociedad Civil.</a:t>
            </a:r>
            <a:endParaRPr lang="es-ES" sz="2000" b="1" dirty="0">
              <a:latin typeface="+mj-lt"/>
            </a:endParaRPr>
          </a:p>
        </p:txBody>
      </p:sp>
      <p:sp>
        <p:nvSpPr>
          <p:cNvPr id="2" name="1 CuadroTexto"/>
          <p:cNvSpPr txBox="1"/>
          <p:nvPr/>
        </p:nvSpPr>
        <p:spPr>
          <a:xfrm>
            <a:off x="357188" y="58738"/>
            <a:ext cx="8572500" cy="1055687"/>
          </a:xfrm>
          <a:prstGeom prst="round2DiagRect">
            <a:avLst/>
          </a:prstGeom>
          <a:ln/>
        </p:spPr>
        <p:style>
          <a:lnRef idx="1">
            <a:schemeClr val="accent1"/>
          </a:lnRef>
          <a:fillRef idx="3">
            <a:schemeClr val="accent1"/>
          </a:fillRef>
          <a:effectRef idx="2">
            <a:schemeClr val="accent1"/>
          </a:effectRef>
          <a:fontRef idx="minor">
            <a:schemeClr val="lt1"/>
          </a:fontRef>
        </p:style>
        <p:txBody>
          <a:bodyPr>
            <a:spAutoFit/>
          </a:bodyPr>
          <a:lstStyle/>
          <a:p>
            <a:pPr algn="ctr" fontAlgn="auto">
              <a:spcBef>
                <a:spcPts val="0"/>
              </a:spcBef>
              <a:spcAft>
                <a:spcPts val="0"/>
              </a:spcAft>
              <a:defRPr/>
            </a:pPr>
            <a:r>
              <a:rPr lang="es-AR" sz="2800" b="1" dirty="0"/>
              <a:t>PRINCIPIOS QUE SUSTENTAN LA LEY DE EDUCACIÓN PROVINCIAL Nº 13688/07</a:t>
            </a:r>
          </a:p>
        </p:txBody>
      </p:sp>
      <p:pic>
        <p:nvPicPr>
          <p:cNvPr id="14341" name="Picture 3" descr="E:\MATERIAL NUESTRA ESCUELA\Banco de recursos digitales\application\site\css\img\logo.png"/>
          <p:cNvPicPr>
            <a:picLocks noChangeAspect="1" noChangeArrowheads="1"/>
          </p:cNvPicPr>
          <p:nvPr/>
        </p:nvPicPr>
        <p:blipFill>
          <a:blip r:embed="rId2" cstate="print"/>
          <a:srcRect/>
          <a:stretch>
            <a:fillRect/>
          </a:stretch>
        </p:blipFill>
        <p:spPr bwMode="auto">
          <a:xfrm>
            <a:off x="6273800" y="5859463"/>
            <a:ext cx="2797175" cy="928687"/>
          </a:xfrm>
          <a:prstGeom prst="rect">
            <a:avLst/>
          </a:prstGeom>
          <a:noFill/>
          <a:ln w="9525">
            <a:noFill/>
            <a:miter lim="800000"/>
            <a:headEnd/>
            <a:tailEnd/>
          </a:ln>
        </p:spPr>
      </p:pic>
      <p:pic>
        <p:nvPicPr>
          <p:cNvPr id="14342" name="Picture 4"/>
          <p:cNvPicPr>
            <a:picLocks noChangeAspect="1" noChangeArrowheads="1"/>
          </p:cNvPicPr>
          <p:nvPr/>
        </p:nvPicPr>
        <p:blipFill>
          <a:blip r:embed="rId3" cstate="print">
            <a:clrChange>
              <a:clrFrom>
                <a:srgbClr val="FEFEFE"/>
              </a:clrFrom>
              <a:clrTo>
                <a:srgbClr val="FEFEFE">
                  <a:alpha val="0"/>
                </a:srgbClr>
              </a:clrTo>
            </a:clrChange>
          </a:blip>
          <a:srcRect/>
          <a:stretch>
            <a:fillRect/>
          </a:stretch>
        </p:blipFill>
        <p:spPr bwMode="auto">
          <a:xfrm>
            <a:off x="69850" y="5862638"/>
            <a:ext cx="4371975" cy="9810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0" y="0"/>
            <a:ext cx="9144000" cy="685800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AR"/>
          </a:p>
        </p:txBody>
      </p:sp>
      <p:sp>
        <p:nvSpPr>
          <p:cNvPr id="2" name="1 CuadroTexto"/>
          <p:cNvSpPr txBox="1"/>
          <p:nvPr/>
        </p:nvSpPr>
        <p:spPr>
          <a:xfrm>
            <a:off x="357188" y="142875"/>
            <a:ext cx="8572500" cy="1055688"/>
          </a:xfrm>
          <a:prstGeom prst="round2DiagRect">
            <a:avLst/>
          </a:prstGeom>
          <a:solidFill>
            <a:schemeClr val="tx2">
              <a:lumMod val="40000"/>
              <a:lumOff val="60000"/>
            </a:schemeClr>
          </a:solidFill>
          <a:ln w="38100">
            <a:solidFill>
              <a:schemeClr val="tx2">
                <a:lumMod val="75000"/>
              </a:schemeClr>
            </a:solidFill>
          </a:ln>
        </p:spPr>
        <p:txBody>
          <a:bodyPr>
            <a:spAutoFit/>
          </a:bodyPr>
          <a:lstStyle/>
          <a:p>
            <a:pPr algn="ctr" fontAlgn="auto">
              <a:spcBef>
                <a:spcPts val="0"/>
              </a:spcBef>
              <a:spcAft>
                <a:spcPts val="0"/>
              </a:spcAft>
              <a:defRPr/>
            </a:pPr>
            <a:r>
              <a:rPr lang="es-AR" sz="2800" b="1" dirty="0">
                <a:latin typeface="+mn-lt"/>
                <a:cs typeface="+mn-cs"/>
              </a:rPr>
              <a:t>PRINCIPIOS ORIENTADORES DE LA POLITICA EDUCATIVA  EN LA JURISDICCIÓN</a:t>
            </a:r>
          </a:p>
        </p:txBody>
      </p:sp>
      <p:sp>
        <p:nvSpPr>
          <p:cNvPr id="3" name="2 CuadroTexto"/>
          <p:cNvSpPr txBox="1"/>
          <p:nvPr/>
        </p:nvSpPr>
        <p:spPr>
          <a:xfrm>
            <a:off x="159418" y="1355584"/>
            <a:ext cx="8841738" cy="4154984"/>
          </a:xfrm>
          <a:prstGeom prst="rect">
            <a:avLst/>
          </a:prstGeom>
        </p:spPr>
        <p:style>
          <a:lnRef idx="1">
            <a:schemeClr val="accent6"/>
          </a:lnRef>
          <a:fillRef idx="2">
            <a:schemeClr val="accent6"/>
          </a:fillRef>
          <a:effectRef idx="1">
            <a:schemeClr val="accent6"/>
          </a:effectRef>
          <a:fontRef idx="minor">
            <a:schemeClr val="dk1"/>
          </a:fontRef>
        </p:style>
        <p:txBody>
          <a:bodyPr>
            <a:spAutoFit/>
          </a:bodyPr>
          <a:lstStyle/>
          <a:p>
            <a:pPr fontAlgn="auto">
              <a:spcBef>
                <a:spcPts val="0"/>
              </a:spcBef>
              <a:spcAft>
                <a:spcPts val="0"/>
              </a:spcAft>
              <a:buClr>
                <a:schemeClr val="tx2">
                  <a:lumMod val="60000"/>
                  <a:lumOff val="40000"/>
                </a:schemeClr>
              </a:buClr>
              <a:buFont typeface="Wingdings" pitchFamily="2" charset="2"/>
              <a:buChar char="q"/>
              <a:defRPr/>
            </a:pPr>
            <a:r>
              <a:rPr lang="es-AR" sz="2400" b="1" i="1" dirty="0">
                <a:ln>
                  <a:solidFill>
                    <a:schemeClr val="tx2">
                      <a:lumMod val="20000"/>
                      <a:lumOff val="80000"/>
                    </a:schemeClr>
                  </a:solidFill>
                </a:ln>
              </a:rPr>
              <a:t> CONTINUIDAD PEDAGÓGICA</a:t>
            </a:r>
          </a:p>
          <a:p>
            <a:pPr fontAlgn="auto">
              <a:spcBef>
                <a:spcPts val="0"/>
              </a:spcBef>
              <a:spcAft>
                <a:spcPts val="0"/>
              </a:spcAft>
              <a:buClr>
                <a:schemeClr val="tx2">
                  <a:lumMod val="60000"/>
                  <a:lumOff val="40000"/>
                </a:schemeClr>
              </a:buClr>
              <a:buFont typeface="Wingdings" pitchFamily="2" charset="2"/>
              <a:buChar char="q"/>
              <a:defRPr/>
            </a:pPr>
            <a:endParaRPr lang="es-AR" sz="1200" b="1" i="1" dirty="0">
              <a:ln>
                <a:solidFill>
                  <a:schemeClr val="tx2">
                    <a:lumMod val="20000"/>
                    <a:lumOff val="80000"/>
                  </a:schemeClr>
                </a:solidFill>
              </a:ln>
            </a:endParaRPr>
          </a:p>
          <a:p>
            <a:pPr fontAlgn="auto">
              <a:spcBef>
                <a:spcPts val="0"/>
              </a:spcBef>
              <a:spcAft>
                <a:spcPts val="0"/>
              </a:spcAft>
              <a:buClr>
                <a:schemeClr val="tx2">
                  <a:lumMod val="60000"/>
                  <a:lumOff val="40000"/>
                </a:schemeClr>
              </a:buClr>
              <a:buFont typeface="Wingdings" pitchFamily="2" charset="2"/>
              <a:buChar char="q"/>
              <a:defRPr/>
            </a:pPr>
            <a:r>
              <a:rPr lang="es-AR" sz="2400" b="1" i="1" dirty="0">
                <a:ln>
                  <a:solidFill>
                    <a:schemeClr val="tx2">
                      <a:lumMod val="20000"/>
                      <a:lumOff val="80000"/>
                    </a:schemeClr>
                  </a:solidFill>
                </a:ln>
              </a:rPr>
              <a:t> RESPONSABILIDAD</a:t>
            </a:r>
          </a:p>
          <a:p>
            <a:pPr fontAlgn="auto">
              <a:spcBef>
                <a:spcPts val="0"/>
              </a:spcBef>
              <a:spcAft>
                <a:spcPts val="0"/>
              </a:spcAft>
              <a:buClr>
                <a:schemeClr val="tx2">
                  <a:lumMod val="60000"/>
                  <a:lumOff val="40000"/>
                </a:schemeClr>
              </a:buClr>
              <a:buFont typeface="Wingdings" pitchFamily="2" charset="2"/>
              <a:buChar char="q"/>
              <a:defRPr/>
            </a:pPr>
            <a:endParaRPr lang="es-AR" sz="1200" b="1" i="1" dirty="0">
              <a:ln>
                <a:solidFill>
                  <a:schemeClr val="tx2">
                    <a:lumMod val="20000"/>
                    <a:lumOff val="80000"/>
                  </a:schemeClr>
                </a:solidFill>
              </a:ln>
            </a:endParaRPr>
          </a:p>
          <a:p>
            <a:pPr fontAlgn="auto">
              <a:spcBef>
                <a:spcPts val="0"/>
              </a:spcBef>
              <a:spcAft>
                <a:spcPts val="0"/>
              </a:spcAft>
              <a:buClr>
                <a:schemeClr val="tx2">
                  <a:lumMod val="60000"/>
                  <a:lumOff val="40000"/>
                </a:schemeClr>
              </a:buClr>
              <a:buFont typeface="Wingdings" pitchFamily="2" charset="2"/>
              <a:buChar char="q"/>
              <a:defRPr/>
            </a:pPr>
            <a:r>
              <a:rPr lang="es-AR" sz="2400" b="1" i="1" dirty="0">
                <a:ln>
                  <a:solidFill>
                    <a:schemeClr val="tx2">
                      <a:lumMod val="20000"/>
                      <a:lumOff val="80000"/>
                    </a:schemeClr>
                  </a:solidFill>
                </a:ln>
              </a:rPr>
              <a:t> INCLUSIÓN</a:t>
            </a:r>
          </a:p>
          <a:p>
            <a:pPr fontAlgn="auto">
              <a:spcBef>
                <a:spcPts val="0"/>
              </a:spcBef>
              <a:spcAft>
                <a:spcPts val="0"/>
              </a:spcAft>
              <a:buClr>
                <a:schemeClr val="tx2">
                  <a:lumMod val="60000"/>
                  <a:lumOff val="40000"/>
                </a:schemeClr>
              </a:buClr>
              <a:buFont typeface="Wingdings" pitchFamily="2" charset="2"/>
              <a:buChar char="q"/>
              <a:defRPr/>
            </a:pPr>
            <a:endParaRPr lang="es-AR" sz="1200" b="1" i="1" dirty="0">
              <a:ln>
                <a:solidFill>
                  <a:schemeClr val="tx2">
                    <a:lumMod val="20000"/>
                    <a:lumOff val="80000"/>
                  </a:schemeClr>
                </a:solidFill>
              </a:ln>
            </a:endParaRPr>
          </a:p>
          <a:p>
            <a:pPr fontAlgn="auto">
              <a:spcBef>
                <a:spcPts val="0"/>
              </a:spcBef>
              <a:spcAft>
                <a:spcPts val="0"/>
              </a:spcAft>
              <a:buClr>
                <a:schemeClr val="tx2">
                  <a:lumMod val="60000"/>
                  <a:lumOff val="40000"/>
                </a:schemeClr>
              </a:buClr>
              <a:buFont typeface="Wingdings" pitchFamily="2" charset="2"/>
              <a:buChar char="q"/>
              <a:defRPr/>
            </a:pPr>
            <a:r>
              <a:rPr lang="es-AR" sz="2400" b="1" i="1" dirty="0">
                <a:ln>
                  <a:solidFill>
                    <a:schemeClr val="tx2">
                      <a:lumMod val="20000"/>
                      <a:lumOff val="80000"/>
                    </a:schemeClr>
                  </a:solidFill>
                </a:ln>
              </a:rPr>
              <a:t> DEMOCRATIZACIÓN</a:t>
            </a:r>
          </a:p>
          <a:p>
            <a:pPr fontAlgn="auto">
              <a:spcBef>
                <a:spcPts val="0"/>
              </a:spcBef>
              <a:spcAft>
                <a:spcPts val="0"/>
              </a:spcAft>
              <a:buClr>
                <a:schemeClr val="tx2">
                  <a:lumMod val="60000"/>
                  <a:lumOff val="40000"/>
                </a:schemeClr>
              </a:buClr>
              <a:buFont typeface="Wingdings" pitchFamily="2" charset="2"/>
              <a:buChar char="q"/>
              <a:defRPr/>
            </a:pPr>
            <a:endParaRPr lang="es-AR" sz="1200" b="1" i="1" dirty="0">
              <a:ln>
                <a:solidFill>
                  <a:schemeClr val="tx2">
                    <a:lumMod val="20000"/>
                    <a:lumOff val="80000"/>
                  </a:schemeClr>
                </a:solidFill>
              </a:ln>
            </a:endParaRPr>
          </a:p>
          <a:p>
            <a:pPr fontAlgn="auto">
              <a:spcBef>
                <a:spcPts val="0"/>
              </a:spcBef>
              <a:spcAft>
                <a:spcPts val="0"/>
              </a:spcAft>
              <a:buClr>
                <a:schemeClr val="tx2">
                  <a:lumMod val="60000"/>
                  <a:lumOff val="40000"/>
                </a:schemeClr>
              </a:buClr>
              <a:buFont typeface="Wingdings" pitchFamily="2" charset="2"/>
              <a:buChar char="q"/>
              <a:defRPr/>
            </a:pPr>
            <a:r>
              <a:rPr lang="es-AR" sz="2400" b="1" i="1" dirty="0">
                <a:ln>
                  <a:solidFill>
                    <a:schemeClr val="tx2">
                      <a:lumMod val="20000"/>
                      <a:lumOff val="80000"/>
                    </a:schemeClr>
                  </a:solidFill>
                </a:ln>
              </a:rPr>
              <a:t> INSCRIPCIÓN EN UN MODELO DE DESARROLLO NACIONAL Y PROVINCIAL</a:t>
            </a:r>
          </a:p>
          <a:p>
            <a:pPr fontAlgn="auto">
              <a:spcBef>
                <a:spcPts val="0"/>
              </a:spcBef>
              <a:spcAft>
                <a:spcPts val="0"/>
              </a:spcAft>
              <a:buClr>
                <a:schemeClr val="tx2">
                  <a:lumMod val="60000"/>
                  <a:lumOff val="40000"/>
                </a:schemeClr>
              </a:buClr>
              <a:buFont typeface="Wingdings" pitchFamily="2" charset="2"/>
              <a:buChar char="q"/>
              <a:defRPr/>
            </a:pPr>
            <a:endParaRPr lang="es-AR" sz="1200" b="1" i="1" dirty="0">
              <a:ln>
                <a:solidFill>
                  <a:schemeClr val="tx2">
                    <a:lumMod val="20000"/>
                    <a:lumOff val="80000"/>
                  </a:schemeClr>
                </a:solidFill>
              </a:ln>
            </a:endParaRPr>
          </a:p>
          <a:p>
            <a:pPr fontAlgn="auto">
              <a:spcBef>
                <a:spcPts val="0"/>
              </a:spcBef>
              <a:spcAft>
                <a:spcPts val="0"/>
              </a:spcAft>
              <a:buClr>
                <a:schemeClr val="tx2">
                  <a:lumMod val="60000"/>
                  <a:lumOff val="40000"/>
                </a:schemeClr>
              </a:buClr>
              <a:buFont typeface="Wingdings" pitchFamily="2" charset="2"/>
              <a:buChar char="q"/>
              <a:defRPr/>
            </a:pPr>
            <a:r>
              <a:rPr lang="es-AR" sz="2400" b="1" i="1" dirty="0">
                <a:ln>
                  <a:solidFill>
                    <a:schemeClr val="tx2">
                      <a:lumMod val="20000"/>
                      <a:lumOff val="80000"/>
                    </a:schemeClr>
                  </a:solidFill>
                </a:ln>
              </a:rPr>
              <a:t> ENFOQUE DE DERECHOS</a:t>
            </a:r>
          </a:p>
          <a:p>
            <a:pPr fontAlgn="auto">
              <a:spcBef>
                <a:spcPts val="0"/>
              </a:spcBef>
              <a:spcAft>
                <a:spcPts val="0"/>
              </a:spcAft>
              <a:buClr>
                <a:schemeClr val="tx2">
                  <a:lumMod val="60000"/>
                  <a:lumOff val="40000"/>
                </a:schemeClr>
              </a:buClr>
              <a:buFont typeface="Wingdings" pitchFamily="2" charset="2"/>
              <a:buChar char="q"/>
              <a:defRPr/>
            </a:pPr>
            <a:endParaRPr lang="es-AR" sz="1200" b="1" i="1" dirty="0">
              <a:ln>
                <a:solidFill>
                  <a:schemeClr val="tx2">
                    <a:lumMod val="20000"/>
                    <a:lumOff val="80000"/>
                  </a:schemeClr>
                </a:solidFill>
              </a:ln>
            </a:endParaRPr>
          </a:p>
          <a:p>
            <a:pPr fontAlgn="auto">
              <a:spcBef>
                <a:spcPts val="0"/>
              </a:spcBef>
              <a:spcAft>
                <a:spcPts val="0"/>
              </a:spcAft>
              <a:buClr>
                <a:schemeClr val="tx2">
                  <a:lumMod val="60000"/>
                  <a:lumOff val="40000"/>
                </a:schemeClr>
              </a:buClr>
              <a:buFont typeface="Wingdings" pitchFamily="2" charset="2"/>
              <a:buChar char="q"/>
              <a:defRPr/>
            </a:pPr>
            <a:r>
              <a:rPr lang="es-AR" sz="2400" b="1" i="1" dirty="0">
                <a:ln>
                  <a:solidFill>
                    <a:schemeClr val="tx2">
                      <a:lumMod val="20000"/>
                      <a:lumOff val="80000"/>
                    </a:schemeClr>
                  </a:solidFill>
                </a:ln>
              </a:rPr>
              <a:t> MEMORIA E IDENTIDAD</a:t>
            </a:r>
          </a:p>
        </p:txBody>
      </p:sp>
      <p:pic>
        <p:nvPicPr>
          <p:cNvPr id="15365" name="Picture 3" descr="E:\MATERIAL NUESTRA ESCUELA\Banco de recursos digitales\application\site\css\img\logo.png"/>
          <p:cNvPicPr>
            <a:picLocks noChangeAspect="1" noChangeArrowheads="1"/>
          </p:cNvPicPr>
          <p:nvPr/>
        </p:nvPicPr>
        <p:blipFill>
          <a:blip r:embed="rId2" cstate="print"/>
          <a:srcRect/>
          <a:stretch>
            <a:fillRect/>
          </a:stretch>
        </p:blipFill>
        <p:spPr bwMode="auto">
          <a:xfrm>
            <a:off x="6273800" y="5859463"/>
            <a:ext cx="2797175" cy="928687"/>
          </a:xfrm>
          <a:prstGeom prst="rect">
            <a:avLst/>
          </a:prstGeom>
          <a:noFill/>
          <a:ln w="9525">
            <a:noFill/>
            <a:miter lim="800000"/>
            <a:headEnd/>
            <a:tailEnd/>
          </a:ln>
        </p:spPr>
      </p:pic>
      <p:pic>
        <p:nvPicPr>
          <p:cNvPr id="15366" name="Picture 4"/>
          <p:cNvPicPr>
            <a:picLocks noChangeAspect="1" noChangeArrowheads="1"/>
          </p:cNvPicPr>
          <p:nvPr/>
        </p:nvPicPr>
        <p:blipFill>
          <a:blip r:embed="rId3" cstate="print"/>
          <a:srcRect/>
          <a:stretch>
            <a:fillRect/>
          </a:stretch>
        </p:blipFill>
        <p:spPr bwMode="auto">
          <a:xfrm>
            <a:off x="60325" y="5816600"/>
            <a:ext cx="4371975" cy="9810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57188" y="142875"/>
            <a:ext cx="8572500" cy="1055688"/>
          </a:xfrm>
          <a:prstGeom prst="round2DiagRect">
            <a:avLst/>
          </a:prstGeom>
          <a:solidFill>
            <a:schemeClr val="tx2">
              <a:lumMod val="40000"/>
              <a:lumOff val="60000"/>
            </a:schemeClr>
          </a:solidFill>
          <a:ln w="38100">
            <a:solidFill>
              <a:schemeClr val="tx2">
                <a:lumMod val="75000"/>
              </a:schemeClr>
            </a:solidFill>
          </a:ln>
        </p:spPr>
        <p:txBody>
          <a:bodyPr>
            <a:spAutoFit/>
          </a:bodyPr>
          <a:lstStyle/>
          <a:p>
            <a:pPr algn="ctr" fontAlgn="auto">
              <a:spcBef>
                <a:spcPts val="0"/>
              </a:spcBef>
              <a:spcAft>
                <a:spcPts val="0"/>
              </a:spcAft>
              <a:defRPr/>
            </a:pPr>
            <a:r>
              <a:rPr lang="es-AR" sz="2800" b="1" dirty="0">
                <a:latin typeface="+mn-lt"/>
                <a:cs typeface="+mn-cs"/>
              </a:rPr>
              <a:t>PROPÓSITOS DEL PLAN NACIONAL DE FORMACIÓN PERMANENTE EN la modalidad de ETP</a:t>
            </a:r>
          </a:p>
        </p:txBody>
      </p:sp>
      <p:sp>
        <p:nvSpPr>
          <p:cNvPr id="17411" name="2 CuadroTexto"/>
          <p:cNvSpPr txBox="1">
            <a:spLocks noChangeArrowheads="1"/>
          </p:cNvSpPr>
          <p:nvPr/>
        </p:nvSpPr>
        <p:spPr bwMode="auto">
          <a:xfrm>
            <a:off x="214313" y="1285875"/>
            <a:ext cx="8786812" cy="708025"/>
          </a:xfrm>
          <a:prstGeom prst="rect">
            <a:avLst/>
          </a:prstGeom>
          <a:noFill/>
          <a:ln w="9525">
            <a:noFill/>
            <a:miter lim="800000"/>
            <a:headEnd/>
            <a:tailEnd/>
          </a:ln>
        </p:spPr>
        <p:txBody>
          <a:bodyPr>
            <a:spAutoFit/>
          </a:bodyPr>
          <a:lstStyle/>
          <a:p>
            <a:r>
              <a:rPr lang="es-AR" sz="2000" i="1">
                <a:latin typeface="Calibri" pitchFamily="34" charset="0"/>
              </a:rPr>
              <a:t>El proceso de formación se propone que docentes y directivos de la ETP en el nivel secundario:</a:t>
            </a:r>
          </a:p>
        </p:txBody>
      </p:sp>
      <p:sp>
        <p:nvSpPr>
          <p:cNvPr id="5" name="4 CuadroTexto"/>
          <p:cNvSpPr txBox="1"/>
          <p:nvPr/>
        </p:nvSpPr>
        <p:spPr>
          <a:xfrm>
            <a:off x="82550" y="1984375"/>
            <a:ext cx="9001125" cy="4832350"/>
          </a:xfrm>
          <a:prstGeom prst="rect">
            <a:avLst/>
          </a:prstGeom>
          <a:solidFill>
            <a:schemeClr val="accent6">
              <a:lumMod val="40000"/>
              <a:lumOff val="60000"/>
            </a:schemeClr>
          </a:solidFill>
        </p:spPr>
        <p:style>
          <a:lnRef idx="2">
            <a:schemeClr val="accent5"/>
          </a:lnRef>
          <a:fillRef idx="1">
            <a:schemeClr val="lt1"/>
          </a:fillRef>
          <a:effectRef idx="0">
            <a:schemeClr val="accent5"/>
          </a:effectRef>
          <a:fontRef idx="minor">
            <a:schemeClr val="dk1"/>
          </a:fontRef>
        </p:style>
        <p:txBody>
          <a:bodyPr>
            <a:spAutoFit/>
          </a:bodyPr>
          <a:lstStyle/>
          <a:p>
            <a:pPr fontAlgn="auto">
              <a:spcBef>
                <a:spcPts val="0"/>
              </a:spcBef>
              <a:spcAft>
                <a:spcPts val="0"/>
              </a:spcAft>
              <a:buClr>
                <a:schemeClr val="tx2">
                  <a:lumMod val="60000"/>
                  <a:lumOff val="40000"/>
                </a:schemeClr>
              </a:buClr>
              <a:buFont typeface="Wingdings" pitchFamily="2" charset="2"/>
              <a:buChar char="q"/>
              <a:defRPr/>
            </a:pPr>
            <a:r>
              <a:rPr lang="es-AR" b="1" dirty="0"/>
              <a:t>Asuman la dimensión ética, política y pedagógica de la tarea docente.</a:t>
            </a:r>
          </a:p>
          <a:p>
            <a:pPr fontAlgn="auto">
              <a:spcBef>
                <a:spcPts val="0"/>
              </a:spcBef>
              <a:spcAft>
                <a:spcPts val="0"/>
              </a:spcAft>
              <a:buClr>
                <a:schemeClr val="tx2">
                  <a:lumMod val="60000"/>
                  <a:lumOff val="40000"/>
                </a:schemeClr>
              </a:buClr>
              <a:buFont typeface="Wingdings" pitchFamily="2" charset="2"/>
              <a:buChar char="q"/>
              <a:defRPr/>
            </a:pPr>
            <a:endParaRPr lang="es-AR" sz="400" b="1" dirty="0"/>
          </a:p>
          <a:p>
            <a:pPr fontAlgn="auto">
              <a:spcBef>
                <a:spcPts val="0"/>
              </a:spcBef>
              <a:spcAft>
                <a:spcPts val="0"/>
              </a:spcAft>
              <a:buClr>
                <a:schemeClr val="tx2">
                  <a:lumMod val="60000"/>
                  <a:lumOff val="40000"/>
                </a:schemeClr>
              </a:buClr>
              <a:buFont typeface="Wingdings" pitchFamily="2" charset="2"/>
              <a:buChar char="q"/>
              <a:defRPr/>
            </a:pPr>
            <a:r>
              <a:rPr lang="es-AR" b="1" dirty="0"/>
              <a:t>Analicen críticamente el modelo institucional y pedagógico en función del derecho a la educación de los niños/as, adolescentes y jóvenes.</a:t>
            </a:r>
          </a:p>
          <a:p>
            <a:pPr fontAlgn="auto">
              <a:spcBef>
                <a:spcPts val="0"/>
              </a:spcBef>
              <a:spcAft>
                <a:spcPts val="0"/>
              </a:spcAft>
              <a:buClr>
                <a:schemeClr val="tx2">
                  <a:lumMod val="60000"/>
                  <a:lumOff val="40000"/>
                </a:schemeClr>
              </a:buClr>
              <a:buFont typeface="Wingdings" pitchFamily="2" charset="2"/>
              <a:buChar char="q"/>
              <a:defRPr/>
            </a:pPr>
            <a:endParaRPr lang="es-AR" sz="400" b="1" dirty="0"/>
          </a:p>
          <a:p>
            <a:pPr fontAlgn="auto">
              <a:spcBef>
                <a:spcPts val="0"/>
              </a:spcBef>
              <a:spcAft>
                <a:spcPts val="0"/>
              </a:spcAft>
              <a:buClr>
                <a:schemeClr val="tx2">
                  <a:lumMod val="60000"/>
                  <a:lumOff val="40000"/>
                </a:schemeClr>
              </a:buClr>
              <a:buFont typeface="Wingdings" pitchFamily="2" charset="2"/>
              <a:buChar char="q"/>
              <a:defRPr/>
            </a:pPr>
            <a:r>
              <a:rPr lang="es-AR" b="1" dirty="0"/>
              <a:t>Sistematicen e interpelen sus propias concepciones, posicionamientos y prácticas pedagógicas con el objetivo de transformarlas para garantizar buenas trayectorias </a:t>
            </a:r>
            <a:r>
              <a:rPr lang="es-AR" b="1" i="1" dirty="0"/>
              <a:t>profesionalizantes e integrales. </a:t>
            </a:r>
          </a:p>
          <a:p>
            <a:pPr fontAlgn="auto">
              <a:spcBef>
                <a:spcPts val="0"/>
              </a:spcBef>
              <a:spcAft>
                <a:spcPts val="0"/>
              </a:spcAft>
              <a:buClr>
                <a:schemeClr val="tx2">
                  <a:lumMod val="60000"/>
                  <a:lumOff val="40000"/>
                </a:schemeClr>
              </a:buClr>
              <a:buFont typeface="Wingdings" pitchFamily="2" charset="2"/>
              <a:buChar char="q"/>
              <a:defRPr/>
            </a:pPr>
            <a:endParaRPr lang="es-AR" sz="400" b="1" dirty="0"/>
          </a:p>
          <a:p>
            <a:pPr fontAlgn="auto">
              <a:spcBef>
                <a:spcPts val="0"/>
              </a:spcBef>
              <a:spcAft>
                <a:spcPts val="0"/>
              </a:spcAft>
              <a:buClr>
                <a:schemeClr val="tx2">
                  <a:lumMod val="60000"/>
                  <a:lumOff val="40000"/>
                </a:schemeClr>
              </a:buClr>
              <a:buFont typeface="Wingdings" pitchFamily="2" charset="2"/>
              <a:buChar char="q"/>
              <a:defRPr/>
            </a:pPr>
            <a:r>
              <a:rPr lang="es-AR" b="1" dirty="0"/>
              <a:t>Construyan y sostengan ámbitos colectivos de reflexión y acciones pedagógicas, contribuyendo al cambio de las culturas institucionales.</a:t>
            </a:r>
          </a:p>
          <a:p>
            <a:pPr fontAlgn="auto">
              <a:spcBef>
                <a:spcPts val="0"/>
              </a:spcBef>
              <a:spcAft>
                <a:spcPts val="0"/>
              </a:spcAft>
              <a:buClr>
                <a:schemeClr val="tx2">
                  <a:lumMod val="60000"/>
                  <a:lumOff val="40000"/>
                </a:schemeClr>
              </a:buClr>
              <a:buFont typeface="Wingdings" pitchFamily="2" charset="2"/>
              <a:buChar char="q"/>
              <a:defRPr/>
            </a:pPr>
            <a:endParaRPr lang="es-AR" sz="400" b="1" dirty="0"/>
          </a:p>
          <a:p>
            <a:pPr fontAlgn="auto">
              <a:spcBef>
                <a:spcPts val="0"/>
              </a:spcBef>
              <a:spcAft>
                <a:spcPts val="0"/>
              </a:spcAft>
              <a:buClr>
                <a:schemeClr val="tx2">
                  <a:lumMod val="60000"/>
                  <a:lumOff val="40000"/>
                </a:schemeClr>
              </a:buClr>
              <a:buFont typeface="Wingdings" pitchFamily="2" charset="2"/>
              <a:buChar char="q"/>
              <a:defRPr/>
            </a:pPr>
            <a:r>
              <a:rPr lang="es-AR" b="1" dirty="0"/>
              <a:t>Produzcan, sistematicen y comuniquen el saber pedagógico </a:t>
            </a:r>
            <a:r>
              <a:rPr lang="es-AR" b="1" i="1" dirty="0"/>
              <a:t>y el socialmente productivo</a:t>
            </a:r>
            <a:r>
              <a:rPr lang="es-AR" b="1" dirty="0"/>
              <a:t>,  generado a partir del trabajo colectivo, la práctica docente, </a:t>
            </a:r>
            <a:r>
              <a:rPr lang="es-AR" b="1" i="1" dirty="0"/>
              <a:t>el protagonismo central de los/as estudiantes, la articulación institucional con procesos locales </a:t>
            </a:r>
            <a:r>
              <a:rPr lang="es-AR" b="1" dirty="0"/>
              <a:t>y la reflexión sistemática compartida para generar procesos de mejora continua.</a:t>
            </a:r>
          </a:p>
          <a:p>
            <a:pPr fontAlgn="auto">
              <a:spcBef>
                <a:spcPts val="0"/>
              </a:spcBef>
              <a:spcAft>
                <a:spcPts val="0"/>
              </a:spcAft>
              <a:buClr>
                <a:schemeClr val="tx2">
                  <a:lumMod val="60000"/>
                  <a:lumOff val="40000"/>
                </a:schemeClr>
              </a:buClr>
              <a:buFont typeface="Wingdings" pitchFamily="2" charset="2"/>
              <a:buChar char="q"/>
              <a:defRPr/>
            </a:pPr>
            <a:endParaRPr lang="es-AR" sz="400" b="1" dirty="0"/>
          </a:p>
          <a:p>
            <a:pPr fontAlgn="auto">
              <a:spcBef>
                <a:spcPts val="0"/>
              </a:spcBef>
              <a:spcAft>
                <a:spcPts val="0"/>
              </a:spcAft>
              <a:buClr>
                <a:schemeClr val="tx2">
                  <a:lumMod val="60000"/>
                  <a:lumOff val="40000"/>
                </a:schemeClr>
              </a:buClr>
              <a:buFont typeface="Wingdings" pitchFamily="2" charset="2"/>
              <a:buChar char="q"/>
              <a:defRPr/>
            </a:pPr>
            <a:r>
              <a:rPr lang="es-AR" b="1" dirty="0"/>
              <a:t>Generen, a partir de la evaluación participativa, una agenda institucional que de cuenta de los pasos a seguir para resolver los problemas detectados, construyan indicadores situados, ponderen los progresos en función de las metas propuestas y reformulen estrategias de trabajo.</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Título"/>
          <p:cNvSpPr>
            <a:spLocks noGrp="1"/>
          </p:cNvSpPr>
          <p:nvPr>
            <p:ph type="title"/>
          </p:nvPr>
        </p:nvSpPr>
        <p:spPr>
          <a:solidFill>
            <a:schemeClr val="accent1"/>
          </a:solidFill>
        </p:spPr>
        <p:txBody>
          <a:bodyPr>
            <a:normAutofit fontScale="90000"/>
          </a:bodyPr>
          <a:lstStyle/>
          <a:p>
            <a:r>
              <a:rPr lang="es-AR" sz="4000" i="1" dirty="0" smtClean="0"/>
              <a:t>Algunos conceptos para la reflexión</a:t>
            </a:r>
            <a:br>
              <a:rPr lang="es-AR" sz="4000" i="1" dirty="0" smtClean="0"/>
            </a:br>
            <a:endParaRPr lang="es-AR" sz="4000" i="1" dirty="0" smtClean="0"/>
          </a:p>
        </p:txBody>
      </p:sp>
      <p:sp>
        <p:nvSpPr>
          <p:cNvPr id="3" name="2 Marcador de contenido"/>
          <p:cNvSpPr>
            <a:spLocks noGrp="1"/>
          </p:cNvSpPr>
          <p:nvPr>
            <p:ph idx="1"/>
          </p:nvPr>
        </p:nvSpPr>
        <p:spPr>
          <a:xfrm>
            <a:off x="457200" y="1600200"/>
            <a:ext cx="8229600" cy="4637088"/>
          </a:xfrm>
          <a:solidFill>
            <a:schemeClr val="accent1">
              <a:lumMod val="20000"/>
              <a:lumOff val="80000"/>
            </a:schemeClr>
          </a:solidFill>
        </p:spPr>
        <p:txBody>
          <a:bodyPr>
            <a:normAutofit lnSpcReduction="10000"/>
          </a:bodyPr>
          <a:lstStyle/>
          <a:p>
            <a:pPr algn="just">
              <a:defRPr/>
            </a:pPr>
            <a:r>
              <a:rPr lang="es-AR" sz="1800" dirty="0" smtClean="0"/>
              <a:t>Docente necesario para ayudar a cambiar la realidad</a:t>
            </a:r>
          </a:p>
          <a:p>
            <a:pPr algn="just">
              <a:defRPr/>
            </a:pPr>
            <a:r>
              <a:rPr lang="es-AR" sz="1800" dirty="0" smtClean="0"/>
              <a:t>Estar abiertos a aprender para estar actualizados</a:t>
            </a:r>
          </a:p>
          <a:p>
            <a:pPr algn="just">
              <a:defRPr/>
            </a:pPr>
            <a:r>
              <a:rPr lang="es-AR" sz="1800" dirty="0" smtClean="0"/>
              <a:t>Así como la formación de los alumnos es un proceso, la formación del docente también lo es</a:t>
            </a:r>
          </a:p>
          <a:p>
            <a:pPr algn="just">
              <a:defRPr/>
            </a:pPr>
            <a:r>
              <a:rPr lang="es-AR" sz="1800" dirty="0" smtClean="0"/>
              <a:t>El Estado Nacional actúa cumpliendo el mandato de la Ley Nacional de Educación del año 2006 y el reclamo de las asociaciones sindicales docentes plasmado en el acuerdo paritario reciente</a:t>
            </a:r>
          </a:p>
          <a:p>
            <a:pPr algn="just">
              <a:defRPr/>
            </a:pPr>
            <a:r>
              <a:rPr lang="es-AR" sz="1800" dirty="0" smtClean="0"/>
              <a:t>Capacitación que brinda el Estado, gratuita, universal, en el lugar de trabajo</a:t>
            </a:r>
          </a:p>
          <a:p>
            <a:pPr algn="just">
              <a:defRPr/>
            </a:pPr>
            <a:r>
              <a:rPr lang="es-AR" sz="1800" dirty="0" smtClean="0"/>
              <a:t>Reconocernos los docentes como agentes del Estado y corresponsables de las políticas educativas</a:t>
            </a:r>
          </a:p>
          <a:p>
            <a:pPr algn="just">
              <a:defRPr/>
            </a:pPr>
            <a:r>
              <a:rPr lang="es-AR" sz="1800" dirty="0" smtClean="0"/>
              <a:t>Busca generar transformaciones tanto en lo institucional como en las prácticas áulicas (puesto específico, problemas actuales, cuestiones específicas de la labor docente)</a:t>
            </a:r>
          </a:p>
          <a:p>
            <a:pPr algn="just">
              <a:defRPr/>
            </a:pPr>
            <a:r>
              <a:rPr lang="es-AR" sz="1800" dirty="0" smtClean="0"/>
              <a:t>Inclusión y calidad educativa dos caras de una misma moneda</a:t>
            </a:r>
          </a:p>
          <a:p>
            <a:pPr algn="just">
              <a:defRPr/>
            </a:pPr>
            <a:r>
              <a:rPr lang="es-AR" sz="1800" dirty="0" err="1" smtClean="0"/>
              <a:t>Sileoni</a:t>
            </a:r>
            <a:r>
              <a:rPr lang="es-AR" sz="1800" dirty="0" smtClean="0"/>
              <a:t> “el educador tiene que tener pasión”</a:t>
            </a:r>
          </a:p>
          <a:p>
            <a:pPr>
              <a:defRPr/>
            </a:pPr>
            <a:endParaRPr lang="es-A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1"/>
          <p:cNvSpPr>
            <a:spLocks noChangeArrowheads="1"/>
          </p:cNvSpPr>
          <p:nvPr/>
        </p:nvSpPr>
        <p:spPr bwMode="auto">
          <a:xfrm>
            <a:off x="142875" y="685800"/>
            <a:ext cx="8858250" cy="5632450"/>
          </a:xfrm>
          <a:prstGeom prst="rect">
            <a:avLst/>
          </a:prstGeom>
          <a:noFill/>
          <a:ln w="38100">
            <a:solidFill>
              <a:schemeClr val="accent1"/>
            </a:solidFill>
            <a:miter lim="800000"/>
            <a:headEnd/>
            <a:tailEnd/>
          </a:ln>
        </p:spPr>
        <p:txBody>
          <a:bodyPr anchor="ctr">
            <a:spAutoFit/>
          </a:bodyPr>
          <a:lstStyle/>
          <a:p>
            <a:endParaRPr lang="es-AR" sz="2000"/>
          </a:p>
          <a:p>
            <a:pPr>
              <a:buClr>
                <a:srgbClr val="4A7EBB"/>
              </a:buClr>
              <a:buFont typeface="Wingdings" pitchFamily="2" charset="2"/>
              <a:buChar char="q"/>
            </a:pPr>
            <a:r>
              <a:rPr lang="es-AR" sz="2000"/>
              <a:t>Configurar un espacio común que de lugar a la reflexión colectiva en torno al análisis de las cuestiones que obstaculizan o tensionan el acceso, permanencia, logro de aprendizajes y egreso de todos los alumnos.</a:t>
            </a:r>
          </a:p>
          <a:p>
            <a:pPr>
              <a:buClr>
                <a:srgbClr val="4A7EBB"/>
              </a:buClr>
              <a:buFont typeface="Wingdings" pitchFamily="2" charset="2"/>
              <a:buChar char="q"/>
            </a:pPr>
            <a:endParaRPr lang="es-AR" sz="2000"/>
          </a:p>
          <a:p>
            <a:pPr>
              <a:buClr>
                <a:srgbClr val="4A7EBB"/>
              </a:buClr>
              <a:buFont typeface="Wingdings" pitchFamily="2" charset="2"/>
              <a:buChar char="q"/>
            </a:pPr>
            <a:r>
              <a:rPr lang="es-AR" sz="2000"/>
              <a:t>Iniciar un proceso de evaluación institucional participativa que interpele la realidad de la escuela, frente al desafío de la efectiva inclusión de todos los jóvenes.</a:t>
            </a:r>
          </a:p>
          <a:p>
            <a:pPr>
              <a:buClr>
                <a:srgbClr val="4A7EBB"/>
              </a:buClr>
              <a:buFont typeface="Wingdings" pitchFamily="2" charset="2"/>
              <a:buChar char="q"/>
            </a:pPr>
            <a:endParaRPr lang="es-AR" sz="2000"/>
          </a:p>
          <a:p>
            <a:pPr>
              <a:buClr>
                <a:srgbClr val="4A7EBB"/>
              </a:buClr>
              <a:buFont typeface="Wingdings" pitchFamily="2" charset="2"/>
              <a:buChar char="q"/>
            </a:pPr>
            <a:r>
              <a:rPr lang="es-AR" sz="2000"/>
              <a:t>Generar condiciones que permitan la sistematización y producción de saber pedagógico e institucional.</a:t>
            </a:r>
          </a:p>
          <a:p>
            <a:pPr>
              <a:buClr>
                <a:srgbClr val="4A7EBB"/>
              </a:buClr>
              <a:buFont typeface="Wingdings" pitchFamily="2" charset="2"/>
              <a:buChar char="q"/>
            </a:pPr>
            <a:endParaRPr lang="es-AR" sz="2000"/>
          </a:p>
          <a:p>
            <a:pPr>
              <a:buClr>
                <a:srgbClr val="4A7EBB"/>
              </a:buClr>
              <a:buFont typeface="Wingdings" pitchFamily="2" charset="2"/>
              <a:buChar char="q"/>
            </a:pPr>
            <a:r>
              <a:rPr lang="es-AR" sz="2000"/>
              <a:t>Poner en valor, habilitar y legitimar las prácticas educativas significativas que las escuelas y/o algunos docentes vienen desarrollando, no siempre con el correspondiente apoyo de la institución.</a:t>
            </a:r>
          </a:p>
          <a:p>
            <a:pPr>
              <a:buClr>
                <a:srgbClr val="4A7EBB"/>
              </a:buClr>
              <a:buFont typeface="Wingdings" pitchFamily="2" charset="2"/>
              <a:buChar char="q"/>
            </a:pPr>
            <a:endParaRPr lang="es-AR" sz="2000"/>
          </a:p>
          <a:p>
            <a:pPr>
              <a:buClr>
                <a:srgbClr val="4A7EBB"/>
              </a:buClr>
              <a:buFont typeface="Wingdings" pitchFamily="2" charset="2"/>
              <a:buChar char="q"/>
            </a:pPr>
            <a:r>
              <a:rPr lang="es-AR" sz="2000"/>
              <a:t>Habilitar y generar un espacio para la reflexión y la construcción del proceso de cambio de la escuela centrado en el derecho a la educación.</a:t>
            </a:r>
          </a:p>
        </p:txBody>
      </p:sp>
      <p:sp>
        <p:nvSpPr>
          <p:cNvPr id="3" name="2 CuadroTexto"/>
          <p:cNvSpPr txBox="1"/>
          <p:nvPr/>
        </p:nvSpPr>
        <p:spPr>
          <a:xfrm>
            <a:off x="428625" y="420688"/>
            <a:ext cx="8001000" cy="511175"/>
          </a:xfrm>
          <a:prstGeom prst="roundRect">
            <a:avLst/>
          </a:prstGeom>
        </p:spPr>
        <p:style>
          <a:lnRef idx="1">
            <a:schemeClr val="accent1"/>
          </a:lnRef>
          <a:fillRef idx="3">
            <a:schemeClr val="accent1"/>
          </a:fillRef>
          <a:effectRef idx="2">
            <a:schemeClr val="accent1"/>
          </a:effectRef>
          <a:fontRef idx="minor">
            <a:schemeClr val="lt1"/>
          </a:fontRef>
        </p:style>
        <p:txBody>
          <a:bodyPr>
            <a:spAutoFit/>
          </a:bodyPr>
          <a:lstStyle/>
          <a:p>
            <a:pPr fontAlgn="auto">
              <a:spcBef>
                <a:spcPts val="0"/>
              </a:spcBef>
              <a:spcAft>
                <a:spcPts val="0"/>
              </a:spcAft>
              <a:defRPr/>
            </a:pPr>
            <a:r>
              <a:rPr lang="es-AR" sz="2400" b="1" dirty="0"/>
              <a:t>Objetivos de las jornadas (Tanto inter como institucionales)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Título"/>
          <p:cNvSpPr>
            <a:spLocks noGrp="1"/>
          </p:cNvSpPr>
          <p:nvPr>
            <p:ph type="title"/>
          </p:nvPr>
        </p:nvSpPr>
        <p:spPr>
          <a:solidFill>
            <a:schemeClr val="accent1"/>
          </a:solidFill>
        </p:spPr>
        <p:txBody>
          <a:bodyPr/>
          <a:lstStyle/>
          <a:p>
            <a:r>
              <a:rPr lang="es-AR" i="1" smtClean="0"/>
              <a:t>Temas que no pueden faltar</a:t>
            </a:r>
          </a:p>
        </p:txBody>
      </p:sp>
      <p:sp>
        <p:nvSpPr>
          <p:cNvPr id="3" name="2 Marcador de contenido"/>
          <p:cNvSpPr>
            <a:spLocks noGrp="1"/>
          </p:cNvSpPr>
          <p:nvPr>
            <p:ph idx="1"/>
          </p:nvPr>
        </p:nvSpPr>
        <p:spPr>
          <a:solidFill>
            <a:schemeClr val="accent1">
              <a:lumMod val="20000"/>
              <a:lumOff val="80000"/>
            </a:schemeClr>
          </a:solidFill>
        </p:spPr>
        <p:txBody>
          <a:bodyPr/>
          <a:lstStyle/>
          <a:p>
            <a:pPr algn="just">
              <a:defRPr/>
            </a:pPr>
            <a:r>
              <a:rPr lang="es-AR" sz="2000" dirty="0" smtClean="0"/>
              <a:t>Pasaje del paradigma de la “selectividad” al paradigma de la inclusión;</a:t>
            </a:r>
          </a:p>
          <a:p>
            <a:pPr algn="just">
              <a:defRPr/>
            </a:pPr>
            <a:r>
              <a:rPr lang="es-AR" sz="2000" dirty="0" smtClean="0"/>
              <a:t>Pasaje desde la imagen de la convocatoria masiva a la inclusión con calidad de la educación;</a:t>
            </a:r>
          </a:p>
          <a:p>
            <a:pPr algn="just">
              <a:defRPr/>
            </a:pPr>
            <a:r>
              <a:rPr lang="es-AR" sz="2000" dirty="0" smtClean="0"/>
              <a:t>Pasaje de la propuesta pensada para el “alumno ideal” a la construida para el “alumno real”;</a:t>
            </a:r>
          </a:p>
          <a:p>
            <a:pPr algn="just">
              <a:defRPr/>
            </a:pPr>
            <a:r>
              <a:rPr lang="es-AR" sz="2000" dirty="0" smtClean="0"/>
              <a:t>Pasaje de la perspectiva centrada en la duda acerca de la posibilidad de los sujetos y sus familias a la perspectiva con eje en la creación de las condiciones de enseñanza;</a:t>
            </a:r>
          </a:p>
          <a:p>
            <a:pPr algn="just">
              <a:defRPr/>
            </a:pPr>
            <a:r>
              <a:rPr lang="es-AR" sz="2000" dirty="0" smtClean="0"/>
              <a:t>Pasaje de la concepción de “obligatoriedad” como obligación de los chicos/as, jóvenes y sus familias a la obligación del Estado y de la escuela de garantizar la educación para todos.</a:t>
            </a:r>
          </a:p>
          <a:p>
            <a:pPr>
              <a:defRPr/>
            </a:pPr>
            <a:endParaRPr lang="es-A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9375" y="287338"/>
            <a:ext cx="9001125" cy="6594475"/>
          </a:xfrm>
          <a:prstGeom prst="rect">
            <a:avLst/>
          </a:prstGeom>
          <a:noFill/>
          <a:ln w="38100">
            <a:solidFill>
              <a:schemeClr val="tx2">
                <a:lumMod val="75000"/>
              </a:schemeClr>
            </a:solidFill>
          </a:ln>
        </p:spPr>
        <p:txBody>
          <a:bodyPr>
            <a:spAutoFit/>
          </a:bodyPr>
          <a:lstStyle/>
          <a:p>
            <a:pPr fontAlgn="auto">
              <a:spcBef>
                <a:spcPts val="0"/>
              </a:spcBef>
              <a:spcAft>
                <a:spcPts val="0"/>
              </a:spcAft>
              <a:buClr>
                <a:srgbClr val="4A7EBB"/>
              </a:buClr>
              <a:buFont typeface="Wingdings" pitchFamily="2" charset="2"/>
              <a:buChar char="q"/>
              <a:defRPr/>
            </a:pPr>
            <a:endParaRPr lang="es-AR" sz="2600" dirty="0">
              <a:latin typeface="+mn-lt"/>
              <a:cs typeface="+mn-cs"/>
            </a:endParaRPr>
          </a:p>
          <a:p>
            <a:pPr algn="just" fontAlgn="auto">
              <a:spcBef>
                <a:spcPts val="0"/>
              </a:spcBef>
              <a:spcAft>
                <a:spcPts val="0"/>
              </a:spcAft>
              <a:buClr>
                <a:srgbClr val="4A7EBB"/>
              </a:buClr>
              <a:defRPr/>
            </a:pPr>
            <a:r>
              <a:rPr lang="es-AR" sz="2150" dirty="0">
                <a:latin typeface="+mn-lt"/>
                <a:cs typeface="+mn-cs"/>
              </a:rPr>
              <a:t>El </a:t>
            </a:r>
            <a:r>
              <a:rPr lang="es-AR" sz="2150" b="1" dirty="0">
                <a:latin typeface="+mn-lt"/>
                <a:cs typeface="+mn-cs"/>
              </a:rPr>
              <a:t>Artículo 38 </a:t>
            </a:r>
            <a:r>
              <a:rPr lang="es-AR" sz="2150" dirty="0">
                <a:latin typeface="+mn-lt"/>
                <a:cs typeface="+mn-cs"/>
              </a:rPr>
              <a:t>del Reglamento General de Instituciones Educativas de la Provincia de Buenos Aires, aprobado por Decreto Nº 2299/11, define a las tareas docentes como la materialización del marco general de trabajo docente, irrenunciables y se concretan en todos y cada uno de los cargos </a:t>
            </a:r>
            <a:r>
              <a:rPr lang="es-AR" sz="2150" i="1" dirty="0">
                <a:latin typeface="+mn-lt"/>
                <a:cs typeface="+mn-cs"/>
              </a:rPr>
              <a:t>(profesores, EMATP’s - pañoleros y ayudantes -, preceptores, directivos, etc.). </a:t>
            </a:r>
            <a:r>
              <a:rPr lang="es-AR" sz="2150" dirty="0">
                <a:latin typeface="+mn-lt"/>
                <a:cs typeface="+mn-cs"/>
              </a:rPr>
              <a:t>Los incisos 4, 5, 6, 9 y 10 del mencionado artículo expresan como tareas propias del docente, las siguientes:</a:t>
            </a:r>
          </a:p>
          <a:p>
            <a:pPr fontAlgn="auto">
              <a:spcBef>
                <a:spcPts val="0"/>
              </a:spcBef>
              <a:spcAft>
                <a:spcPts val="0"/>
              </a:spcAft>
              <a:buClr>
                <a:srgbClr val="4A7EBB"/>
              </a:buClr>
              <a:defRPr/>
            </a:pPr>
            <a:endParaRPr lang="es-AR" sz="1200" dirty="0">
              <a:latin typeface="+mn-lt"/>
              <a:cs typeface="+mn-cs"/>
            </a:endParaRPr>
          </a:p>
          <a:p>
            <a:pPr algn="just" fontAlgn="auto">
              <a:spcBef>
                <a:spcPts val="0"/>
              </a:spcBef>
              <a:spcAft>
                <a:spcPts val="0"/>
              </a:spcAft>
              <a:defRPr/>
            </a:pPr>
            <a:r>
              <a:rPr lang="es-AR" sz="1950" i="1" dirty="0">
                <a:latin typeface="+mn-lt"/>
                <a:cs typeface="+mn-cs"/>
              </a:rPr>
              <a:t>4) La </a:t>
            </a:r>
            <a:r>
              <a:rPr lang="es-AR" sz="1950" b="1" i="1" dirty="0">
                <a:latin typeface="+mn-lt"/>
                <a:cs typeface="+mn-cs"/>
              </a:rPr>
              <a:t>formación continua:</a:t>
            </a:r>
            <a:r>
              <a:rPr lang="es-AR" sz="1950" i="1" dirty="0">
                <a:latin typeface="+mn-lt"/>
                <a:cs typeface="+mn-cs"/>
              </a:rPr>
              <a:t> capacitarse y actualizarse, atendiendo las ofertas gratuitas y en servicio, a lo largo de toda la carrera.</a:t>
            </a:r>
          </a:p>
          <a:p>
            <a:pPr algn="just" fontAlgn="auto">
              <a:spcBef>
                <a:spcPts val="0"/>
              </a:spcBef>
              <a:spcAft>
                <a:spcPts val="0"/>
              </a:spcAft>
              <a:defRPr/>
            </a:pPr>
            <a:r>
              <a:rPr lang="es-AR" sz="1950" i="1" dirty="0">
                <a:latin typeface="+mn-lt"/>
                <a:cs typeface="+mn-cs"/>
              </a:rPr>
              <a:t>5) La </a:t>
            </a:r>
            <a:r>
              <a:rPr lang="es-AR" sz="1950" b="1" i="1" dirty="0">
                <a:latin typeface="+mn-lt"/>
                <a:cs typeface="+mn-cs"/>
              </a:rPr>
              <a:t>creación e innovación pedagógica</a:t>
            </a:r>
            <a:r>
              <a:rPr lang="es-AR" sz="1950" i="1" dirty="0">
                <a:latin typeface="+mn-lt"/>
                <a:cs typeface="+mn-cs"/>
              </a:rPr>
              <a:t>: peticionar, presentar propuesta y diferentes proyectos, para ser desarrollados en el contexto institucional.</a:t>
            </a:r>
          </a:p>
          <a:p>
            <a:pPr algn="just" fontAlgn="auto">
              <a:spcBef>
                <a:spcPts val="0"/>
              </a:spcBef>
              <a:spcAft>
                <a:spcPts val="0"/>
              </a:spcAft>
              <a:defRPr/>
            </a:pPr>
            <a:r>
              <a:rPr lang="es-AR" sz="1950" i="1" dirty="0">
                <a:latin typeface="+mn-lt"/>
                <a:cs typeface="+mn-cs"/>
              </a:rPr>
              <a:t>6) El </a:t>
            </a:r>
            <a:r>
              <a:rPr lang="es-AR" sz="1950" b="1" i="1" dirty="0">
                <a:latin typeface="+mn-lt"/>
                <a:cs typeface="+mn-cs"/>
              </a:rPr>
              <a:t>trabajo en equipo</a:t>
            </a:r>
            <a:r>
              <a:rPr lang="es-AR" sz="1950" i="1" dirty="0">
                <a:latin typeface="+mn-lt"/>
                <a:cs typeface="+mn-cs"/>
              </a:rPr>
              <a:t>: planificar y desarrollar clases, evaluando su tarea de enseñanza en coordinación con el equipo docente. Atender las indicaciones del equipo de conducción y las del nivel correspondiente, conformar e integrar los equipos que el Proyecto Institucional y la normativa vigente prescriban.</a:t>
            </a:r>
          </a:p>
          <a:p>
            <a:pPr algn="just" fontAlgn="auto">
              <a:spcBef>
                <a:spcPts val="0"/>
              </a:spcBef>
              <a:spcAft>
                <a:spcPts val="0"/>
              </a:spcAft>
              <a:defRPr/>
            </a:pPr>
            <a:r>
              <a:rPr lang="es-AR" sz="1950" i="1" dirty="0">
                <a:latin typeface="+mn-lt"/>
                <a:cs typeface="+mn-cs"/>
              </a:rPr>
              <a:t>9) La </a:t>
            </a:r>
            <a:r>
              <a:rPr lang="es-AR" sz="1950" b="1" i="1" dirty="0">
                <a:latin typeface="+mn-lt"/>
                <a:cs typeface="+mn-cs"/>
              </a:rPr>
              <a:t>autoevaluación institucional</a:t>
            </a:r>
            <a:r>
              <a:rPr lang="es-AR" sz="1950" i="1" dirty="0">
                <a:latin typeface="+mn-lt"/>
                <a:cs typeface="+mn-cs"/>
              </a:rPr>
              <a:t>: participar e intervenir en las diversas tareas y actividades necesarias a esos fines.</a:t>
            </a:r>
          </a:p>
          <a:p>
            <a:pPr algn="just" fontAlgn="auto">
              <a:spcBef>
                <a:spcPts val="0"/>
              </a:spcBef>
              <a:spcAft>
                <a:spcPts val="0"/>
              </a:spcAft>
              <a:defRPr/>
            </a:pPr>
            <a:r>
              <a:rPr lang="es-AR" sz="1950" i="1" dirty="0">
                <a:latin typeface="+mn-lt"/>
                <a:cs typeface="+mn-cs"/>
              </a:rPr>
              <a:t>10) La </a:t>
            </a:r>
            <a:r>
              <a:rPr lang="es-AR" sz="1950" b="1" i="1" dirty="0">
                <a:latin typeface="+mn-lt"/>
                <a:cs typeface="+mn-cs"/>
              </a:rPr>
              <a:t>evaluación de la calidad educativa</a:t>
            </a:r>
            <a:r>
              <a:rPr lang="es-AR" sz="1950" i="1" dirty="0">
                <a:latin typeface="+mn-lt"/>
                <a:cs typeface="+mn-cs"/>
              </a:rPr>
              <a:t>: participar en los dispositivos que se implementen a tales efectos.</a:t>
            </a:r>
            <a:endParaRPr lang="es-AR" sz="2000" i="1" dirty="0">
              <a:latin typeface="+mn-lt"/>
              <a:cs typeface="+mn-cs"/>
            </a:endParaRPr>
          </a:p>
        </p:txBody>
      </p:sp>
      <p:sp>
        <p:nvSpPr>
          <p:cNvPr id="3" name="2 CuadroTexto"/>
          <p:cNvSpPr txBox="1"/>
          <p:nvPr/>
        </p:nvSpPr>
        <p:spPr>
          <a:xfrm>
            <a:off x="401638" y="30163"/>
            <a:ext cx="8001000" cy="509587"/>
          </a:xfrm>
          <a:prstGeom prst="roundRect">
            <a:avLst/>
          </a:prstGeom>
        </p:spPr>
        <p:style>
          <a:lnRef idx="1">
            <a:schemeClr val="accent1"/>
          </a:lnRef>
          <a:fillRef idx="3">
            <a:schemeClr val="accent1"/>
          </a:fillRef>
          <a:effectRef idx="2">
            <a:schemeClr val="accent1"/>
          </a:effectRef>
          <a:fontRef idx="minor">
            <a:schemeClr val="lt1"/>
          </a:fontRef>
        </p:style>
        <p:txBody>
          <a:bodyPr>
            <a:spAutoFit/>
          </a:bodyPr>
          <a:lstStyle/>
          <a:p>
            <a:pPr fontAlgn="auto">
              <a:spcBef>
                <a:spcPts val="0"/>
              </a:spcBef>
              <a:spcAft>
                <a:spcPts val="0"/>
              </a:spcAft>
              <a:defRPr/>
            </a:pPr>
            <a:r>
              <a:rPr lang="es-AR" sz="2400" b="1" dirty="0"/>
              <a:t>Tareas docentes (RGIE de la Prov. de Buenos Aires)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s://encrypted-tbn2.gstatic.com/images?q=tbn:ANd9GcR5ev7BUx1WLldGr_PJ3kK9_yvKhJMBw2xZ5-owN0KQUl9SPNq1"/>
          <p:cNvPicPr>
            <a:picLocks noChangeAspect="1" noChangeArrowheads="1"/>
          </p:cNvPicPr>
          <p:nvPr/>
        </p:nvPicPr>
        <p:blipFill>
          <a:blip r:embed="rId2" cstate="print"/>
          <a:srcRect/>
          <a:stretch>
            <a:fillRect/>
          </a:stretch>
        </p:blipFill>
        <p:spPr bwMode="auto">
          <a:xfrm>
            <a:off x="763588" y="139700"/>
            <a:ext cx="7451725" cy="6572250"/>
          </a:xfrm>
          <a:prstGeom prst="rect">
            <a:avLst/>
          </a:prstGeom>
          <a:noFill/>
          <a:ln w="38100" cmpd="thickThin">
            <a:solidFill>
              <a:schemeClr val="tx2">
                <a:lumMod val="60000"/>
                <a:lumOff val="40000"/>
              </a:schemeClr>
            </a:solidFill>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42875" y="1643063"/>
            <a:ext cx="8786813" cy="3846512"/>
          </a:xfrm>
          <a:prstGeom prst="rect">
            <a:avLst/>
          </a:prstGeom>
          <a:noFill/>
          <a:ln w="9525">
            <a:noFill/>
            <a:miter lim="800000"/>
            <a:headEnd/>
            <a:tailEnd/>
          </a:ln>
        </p:spPr>
        <p:txBody>
          <a:bodyPr anchor="ctr">
            <a:spAutoFit/>
          </a:bodyPr>
          <a:lstStyle/>
          <a:p>
            <a:pPr algn="just"/>
            <a:r>
              <a:rPr lang="es-ES" sz="2800" b="1">
                <a:solidFill>
                  <a:srgbClr val="4A7EBB"/>
                </a:solidFill>
                <a:cs typeface="Times New Roman" pitchFamily="18" charset="0"/>
              </a:rPr>
              <a:t>La Educación Técnico Profesional, es un derecho de todo habitante de la Nación Argentina, que se hace efectivo a través de procesos educativos, sistemáticos y permanentes. Como servicio educativo profesionalizante comprende la formación ética, ciudadana, humanístico general, científica, técnica y tecnológica. </a:t>
            </a:r>
          </a:p>
          <a:p>
            <a:pPr algn="just"/>
            <a:endParaRPr lang="es-ES" sz="2400">
              <a:solidFill>
                <a:srgbClr val="000000"/>
              </a:solidFill>
              <a:cs typeface="Times New Roman" pitchFamily="18" charset="0"/>
            </a:endParaRPr>
          </a:p>
          <a:p>
            <a:pPr algn="r"/>
            <a:r>
              <a:rPr lang="es-ES" sz="2400" i="1">
                <a:solidFill>
                  <a:srgbClr val="000000"/>
                </a:solidFill>
                <a:cs typeface="Times New Roman" pitchFamily="18" charset="0"/>
              </a:rPr>
              <a:t>Artículo 3, LNETP Nº 26058 </a:t>
            </a:r>
            <a:endParaRPr lang="es-ES" sz="2400" i="1">
              <a:cs typeface="Times New Roman" pitchFamily="18" charset="0"/>
            </a:endParaRPr>
          </a:p>
        </p:txBody>
      </p:sp>
      <p:sp>
        <p:nvSpPr>
          <p:cNvPr id="3" name="2 CuadroTexto"/>
          <p:cNvSpPr txBox="1"/>
          <p:nvPr/>
        </p:nvSpPr>
        <p:spPr>
          <a:xfrm>
            <a:off x="73025" y="203200"/>
            <a:ext cx="8929688" cy="510778"/>
          </a:xfrm>
          <a:prstGeom prst="roundRect">
            <a:avLst/>
          </a:prstGeom>
        </p:spPr>
        <p:style>
          <a:lnRef idx="2">
            <a:schemeClr val="accent5"/>
          </a:lnRef>
          <a:fillRef idx="1">
            <a:schemeClr val="lt1"/>
          </a:fillRef>
          <a:effectRef idx="0">
            <a:schemeClr val="accent5"/>
          </a:effectRef>
          <a:fontRef idx="minor">
            <a:schemeClr val="dk1"/>
          </a:fontRef>
        </p:style>
        <p:txBody>
          <a:bodyPr>
            <a:spAutoFit/>
          </a:bodyPr>
          <a:lstStyle/>
          <a:p>
            <a:pPr fontAlgn="auto">
              <a:spcBef>
                <a:spcPts val="0"/>
              </a:spcBef>
              <a:spcAft>
                <a:spcPts val="0"/>
              </a:spcAft>
              <a:defRPr/>
            </a:pPr>
            <a:r>
              <a:rPr lang="es-AR" sz="2400" b="1" i="1" dirty="0" smtClean="0"/>
              <a:t> </a:t>
            </a:r>
            <a:r>
              <a:rPr lang="es-AR" sz="2400" b="1" i="1" dirty="0"/>
              <a:t>A</a:t>
            </a:r>
            <a:r>
              <a:rPr lang="es-AR" sz="2400" b="1" i="1" dirty="0" smtClean="0"/>
              <a:t>lgunas </a:t>
            </a:r>
            <a:r>
              <a:rPr lang="es-AR" sz="2400" b="1" i="1" dirty="0"/>
              <a:t>especificaciones de la ETP en el nivel secundario:</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60 Grupo"/>
          <p:cNvGrpSpPr>
            <a:grpSpLocks/>
          </p:cNvGrpSpPr>
          <p:nvPr/>
        </p:nvGrpSpPr>
        <p:grpSpPr bwMode="auto">
          <a:xfrm>
            <a:off x="0" y="0"/>
            <a:ext cx="9144000" cy="6831013"/>
            <a:chOff x="0" y="0"/>
            <a:chExt cx="9144000" cy="6830568"/>
          </a:xfrm>
        </p:grpSpPr>
        <p:sp>
          <p:nvSpPr>
            <p:cNvPr id="37" name="36 Flecha arriba y abajo"/>
            <p:cNvSpPr/>
            <p:nvPr/>
          </p:nvSpPr>
          <p:spPr>
            <a:xfrm rot="2211647">
              <a:off x="2949575" y="3851024"/>
              <a:ext cx="195263" cy="2517611"/>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AR"/>
            </a:p>
          </p:txBody>
        </p:sp>
        <p:cxnSp>
          <p:nvCxnSpPr>
            <p:cNvPr id="20" name="19 Conector recto de flecha"/>
            <p:cNvCxnSpPr/>
            <p:nvPr/>
          </p:nvCxnSpPr>
          <p:spPr>
            <a:xfrm rot="5400000">
              <a:off x="8287558" y="2886681"/>
              <a:ext cx="428597" cy="1587"/>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 name="1 CuadroTexto"/>
            <p:cNvSpPr txBox="1"/>
            <p:nvPr/>
          </p:nvSpPr>
          <p:spPr>
            <a:xfrm>
              <a:off x="3608444" y="2671188"/>
              <a:ext cx="2071702" cy="1569660"/>
            </a:xfrm>
            <a:prstGeom prst="rect">
              <a:avLst/>
            </a:prstGeom>
            <a:noFill/>
            <a:ln w="50800" cmpd="dbl">
              <a:solidFill>
                <a:schemeClr val="accent1"/>
              </a:solidFill>
            </a:ln>
          </p:spPr>
          <p:txBody>
            <a:bodyPr>
              <a:spAutoFit/>
            </a:bodyPr>
            <a:lstStyle/>
            <a:p>
              <a:pPr algn="ctr" fontAlgn="auto">
                <a:spcBef>
                  <a:spcPts val="0"/>
                </a:spcBef>
                <a:spcAft>
                  <a:spcPts val="0"/>
                </a:spcAft>
                <a:defRPr/>
              </a:pPr>
              <a:r>
                <a:rPr lang="es-AR" sz="2400" b="1" dirty="0">
                  <a:ln cmpd="dbl">
                    <a:solidFill>
                      <a:srgbClr val="0070C0"/>
                    </a:solidFill>
                  </a:ln>
                  <a:solidFill>
                    <a:srgbClr val="0070C0"/>
                  </a:solidFill>
                  <a:latin typeface="+mn-lt"/>
                  <a:cs typeface="+mn-cs"/>
                </a:rPr>
                <a:t>ESCUELA DE EDUCACION SECUNDARIA TECNICA</a:t>
              </a:r>
            </a:p>
          </p:txBody>
        </p:sp>
        <p:sp>
          <p:nvSpPr>
            <p:cNvPr id="4" name="3 CuadroTexto"/>
            <p:cNvSpPr txBox="1"/>
            <p:nvPr/>
          </p:nvSpPr>
          <p:spPr>
            <a:xfrm>
              <a:off x="142875" y="500030"/>
              <a:ext cx="3500438" cy="707979"/>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algn="ctr" fontAlgn="auto">
                <a:spcBef>
                  <a:spcPts val="0"/>
                </a:spcBef>
                <a:spcAft>
                  <a:spcPts val="0"/>
                </a:spcAft>
                <a:defRPr/>
              </a:pPr>
              <a:r>
                <a:rPr lang="es-AR" sz="2000" b="1" dirty="0"/>
                <a:t>Implementación de las Practicas Profesionalizantes</a:t>
              </a:r>
            </a:p>
          </p:txBody>
        </p:sp>
        <p:sp>
          <p:nvSpPr>
            <p:cNvPr id="5" name="4 CuadroTexto"/>
            <p:cNvSpPr txBox="1"/>
            <p:nvPr/>
          </p:nvSpPr>
          <p:spPr>
            <a:xfrm>
              <a:off x="142875" y="1357225"/>
              <a:ext cx="3000375" cy="1169911"/>
            </a:xfrm>
            <a:prstGeom prst="rect">
              <a:avLst/>
            </a:prstGeom>
          </p:spPr>
          <p:style>
            <a:lnRef idx="1">
              <a:schemeClr val="accent5"/>
            </a:lnRef>
            <a:fillRef idx="2">
              <a:schemeClr val="accent5"/>
            </a:fillRef>
            <a:effectRef idx="1">
              <a:schemeClr val="accent5"/>
            </a:effectRef>
            <a:fontRef idx="minor">
              <a:schemeClr val="dk1"/>
            </a:fontRef>
          </p:style>
          <p:txBody>
            <a:bodyPr>
              <a:spAutoFit/>
            </a:bodyPr>
            <a:lstStyle/>
            <a:p>
              <a:pPr fontAlgn="auto">
                <a:spcBef>
                  <a:spcPts val="0"/>
                </a:spcBef>
                <a:spcAft>
                  <a:spcPts val="0"/>
                </a:spcAft>
                <a:defRPr/>
              </a:pPr>
              <a:r>
                <a:rPr lang="es-AR" dirty="0"/>
                <a:t>Experiencias formativas innovadoras y oportunidades externas para el aprendizaje: </a:t>
              </a:r>
              <a:r>
                <a:rPr lang="es-AR" sz="1600" dirty="0"/>
                <a:t>EACP, ESCB, Olimpiadas, otras.</a:t>
              </a:r>
            </a:p>
          </p:txBody>
        </p:sp>
        <p:sp>
          <p:nvSpPr>
            <p:cNvPr id="6" name="5 CuadroTexto"/>
            <p:cNvSpPr txBox="1"/>
            <p:nvPr/>
          </p:nvSpPr>
          <p:spPr>
            <a:xfrm>
              <a:off x="142875" y="2714448"/>
              <a:ext cx="3167063" cy="1169912"/>
            </a:xfrm>
            <a:prstGeom prst="rect">
              <a:avLst/>
            </a:prstGeom>
          </p:spPr>
          <p:style>
            <a:lnRef idx="1">
              <a:schemeClr val="accent5"/>
            </a:lnRef>
            <a:fillRef idx="2">
              <a:schemeClr val="accent5"/>
            </a:fillRef>
            <a:effectRef idx="1">
              <a:schemeClr val="accent5"/>
            </a:effectRef>
            <a:fontRef idx="minor">
              <a:schemeClr val="dk1"/>
            </a:fontRef>
          </p:style>
          <p:txBody>
            <a:bodyPr>
              <a:spAutoFit/>
            </a:bodyPr>
            <a:lstStyle/>
            <a:p>
              <a:pPr fontAlgn="auto">
                <a:spcBef>
                  <a:spcPts val="0"/>
                </a:spcBef>
                <a:spcAft>
                  <a:spcPts val="0"/>
                </a:spcAft>
                <a:defRPr/>
              </a:pPr>
              <a:r>
                <a:rPr lang="es-AR" dirty="0"/>
                <a:t>Incorporación de tecnología (blanda y dura) en los entornos formativos </a:t>
              </a:r>
              <a:r>
                <a:rPr lang="es-AR" sz="1600" i="1" dirty="0"/>
                <a:t>(Planes de Mejora, Crédito Fiscal, etc.)</a:t>
              </a:r>
            </a:p>
          </p:txBody>
        </p:sp>
        <p:sp>
          <p:nvSpPr>
            <p:cNvPr id="7" name="6 CuadroTexto"/>
            <p:cNvSpPr txBox="1"/>
            <p:nvPr/>
          </p:nvSpPr>
          <p:spPr>
            <a:xfrm>
              <a:off x="142875" y="4071673"/>
              <a:ext cx="3000375" cy="646070"/>
            </a:xfrm>
            <a:prstGeom prst="rect">
              <a:avLst/>
            </a:prstGeom>
          </p:spPr>
          <p:style>
            <a:lnRef idx="1">
              <a:schemeClr val="accent5"/>
            </a:lnRef>
            <a:fillRef idx="2">
              <a:schemeClr val="accent5"/>
            </a:fillRef>
            <a:effectRef idx="1">
              <a:schemeClr val="accent5"/>
            </a:effectRef>
            <a:fontRef idx="minor">
              <a:schemeClr val="dk1"/>
            </a:fontRef>
          </p:style>
          <p:txBody>
            <a:bodyPr>
              <a:spAutoFit/>
            </a:bodyPr>
            <a:lstStyle/>
            <a:p>
              <a:pPr fontAlgn="auto">
                <a:spcBef>
                  <a:spcPts val="0"/>
                </a:spcBef>
                <a:spcAft>
                  <a:spcPts val="0"/>
                </a:spcAft>
                <a:defRPr/>
              </a:pPr>
              <a:r>
                <a:rPr lang="es-AR" dirty="0"/>
                <a:t>Fuerte impacto de las TIC’s en la enseñanza y el aprendizaje</a:t>
              </a:r>
            </a:p>
          </p:txBody>
        </p:sp>
        <p:sp>
          <p:nvSpPr>
            <p:cNvPr id="9" name="8 CuadroTexto"/>
            <p:cNvSpPr txBox="1"/>
            <p:nvPr/>
          </p:nvSpPr>
          <p:spPr>
            <a:xfrm>
              <a:off x="3929063" y="357165"/>
              <a:ext cx="5122862" cy="1631844"/>
            </a:xfrm>
            <a:prstGeom prst="rect">
              <a:avLst/>
            </a:prstGeom>
          </p:spPr>
          <p:style>
            <a:lnRef idx="1">
              <a:schemeClr val="accent5"/>
            </a:lnRef>
            <a:fillRef idx="2">
              <a:schemeClr val="accent5"/>
            </a:fillRef>
            <a:effectRef idx="1">
              <a:schemeClr val="accent5"/>
            </a:effectRef>
            <a:fontRef idx="minor">
              <a:schemeClr val="dk1"/>
            </a:fontRef>
          </p:style>
          <p:txBody>
            <a:bodyPr>
              <a:spAutoFit/>
            </a:bodyPr>
            <a:lstStyle/>
            <a:p>
              <a:pPr fontAlgn="auto">
                <a:spcBef>
                  <a:spcPts val="0"/>
                </a:spcBef>
                <a:spcAft>
                  <a:spcPts val="0"/>
                </a:spcAft>
                <a:defRPr/>
              </a:pPr>
              <a:r>
                <a:rPr lang="es-AR" dirty="0"/>
                <a:t>Nuevos desarrollos pedagógico- didácticos </a:t>
              </a:r>
              <a:r>
                <a:rPr lang="es-AR" i="1" dirty="0"/>
                <a:t>(revisión de las prácticas áulicas</a:t>
              </a:r>
              <a:r>
                <a:rPr lang="es-AR" dirty="0"/>
                <a:t>): </a:t>
              </a:r>
              <a:r>
                <a:rPr lang="es-AR" sz="1600" i="1" dirty="0"/>
                <a:t>aprender diseñando, aprender resolviendo problemas (ABP), aprender sirviendo, aprender haciendo, aprender con casos, aprender proyectando, aprender descubriendo, aprender reflexionando, aprender debatiendo, aprender compartiendo y cooperando, etc.</a:t>
              </a:r>
            </a:p>
          </p:txBody>
        </p:sp>
        <p:sp>
          <p:nvSpPr>
            <p:cNvPr id="10" name="9 CuadroTexto"/>
            <p:cNvSpPr txBox="1"/>
            <p:nvPr/>
          </p:nvSpPr>
          <p:spPr>
            <a:xfrm>
              <a:off x="5929313" y="1927099"/>
              <a:ext cx="3168650" cy="923865"/>
            </a:xfrm>
            <a:prstGeom prst="rect">
              <a:avLst/>
            </a:prstGeom>
          </p:spPr>
          <p:style>
            <a:lnRef idx="1">
              <a:schemeClr val="accent5"/>
            </a:lnRef>
            <a:fillRef idx="2">
              <a:schemeClr val="accent5"/>
            </a:fillRef>
            <a:effectRef idx="1">
              <a:schemeClr val="accent5"/>
            </a:effectRef>
            <a:fontRef idx="minor">
              <a:schemeClr val="dk1"/>
            </a:fontRef>
          </p:style>
          <p:txBody>
            <a:bodyPr>
              <a:spAutoFit/>
            </a:bodyPr>
            <a:lstStyle/>
            <a:p>
              <a:pPr fontAlgn="auto">
                <a:spcBef>
                  <a:spcPts val="0"/>
                </a:spcBef>
                <a:spcAft>
                  <a:spcPts val="0"/>
                </a:spcAft>
                <a:defRPr/>
              </a:pPr>
              <a:r>
                <a:rPr lang="es-AR" dirty="0"/>
                <a:t>Nuevos modelos de gestionar y conducir estratégicamente la institución educativa</a:t>
              </a:r>
            </a:p>
          </p:txBody>
        </p:sp>
        <p:sp>
          <p:nvSpPr>
            <p:cNvPr id="11" name="10 CuadroTexto"/>
            <p:cNvSpPr txBox="1"/>
            <p:nvPr/>
          </p:nvSpPr>
          <p:spPr>
            <a:xfrm>
              <a:off x="7000875" y="3092249"/>
              <a:ext cx="2000250" cy="338116"/>
            </a:xfrm>
            <a:prstGeom prst="rect">
              <a:avLst/>
            </a:prstGeom>
            <a:ln/>
          </p:spPr>
          <p:style>
            <a:lnRef idx="2">
              <a:schemeClr val="accent5"/>
            </a:lnRef>
            <a:fillRef idx="1">
              <a:schemeClr val="lt1"/>
            </a:fillRef>
            <a:effectRef idx="0">
              <a:schemeClr val="accent5"/>
            </a:effectRef>
            <a:fontRef idx="minor">
              <a:schemeClr val="dk1"/>
            </a:fontRef>
          </p:style>
          <p:txBody>
            <a:bodyPr>
              <a:spAutoFit/>
            </a:bodyPr>
            <a:lstStyle/>
            <a:p>
              <a:pPr algn="ctr" fontAlgn="auto">
                <a:spcBef>
                  <a:spcPts val="0"/>
                </a:spcBef>
                <a:spcAft>
                  <a:spcPts val="0"/>
                </a:spcAft>
                <a:defRPr/>
              </a:pPr>
              <a:r>
                <a:rPr lang="es-AR" sz="1600" dirty="0"/>
                <a:t>Proyecto Institucional</a:t>
              </a:r>
            </a:p>
          </p:txBody>
        </p:sp>
        <p:sp>
          <p:nvSpPr>
            <p:cNvPr id="14" name="13 Rectángulo"/>
            <p:cNvSpPr/>
            <p:nvPr/>
          </p:nvSpPr>
          <p:spPr>
            <a:xfrm>
              <a:off x="2914650" y="4924104"/>
              <a:ext cx="3214688" cy="1200072"/>
            </a:xfrm>
            <a:prstGeom prst="rect">
              <a:avLst/>
            </a:prstGeom>
          </p:spPr>
          <p:style>
            <a:lnRef idx="1">
              <a:schemeClr val="accent5"/>
            </a:lnRef>
            <a:fillRef idx="2">
              <a:schemeClr val="accent5"/>
            </a:fillRef>
            <a:effectRef idx="1">
              <a:schemeClr val="accent5"/>
            </a:effectRef>
            <a:fontRef idx="minor">
              <a:schemeClr val="dk1"/>
            </a:fontRef>
          </p:style>
          <p:txBody>
            <a:bodyPr>
              <a:spAutoFit/>
            </a:bodyPr>
            <a:lstStyle/>
            <a:p>
              <a:pPr algn="ctr" fontAlgn="auto">
                <a:spcBef>
                  <a:spcPts val="0"/>
                </a:spcBef>
                <a:spcAft>
                  <a:spcPts val="0"/>
                </a:spcAft>
                <a:defRPr/>
              </a:pPr>
              <a:r>
                <a:rPr lang="es-AR" dirty="0"/>
                <a:t>Carácter estratégico de la ETP en términos del desarrollo humano, tecnológico  y social y del crecimiento económico </a:t>
              </a:r>
            </a:p>
          </p:txBody>
        </p:sp>
        <p:sp>
          <p:nvSpPr>
            <p:cNvPr id="15" name="14 CuadroTexto"/>
            <p:cNvSpPr txBox="1"/>
            <p:nvPr/>
          </p:nvSpPr>
          <p:spPr>
            <a:xfrm>
              <a:off x="7358063" y="3638313"/>
              <a:ext cx="1598612" cy="822271"/>
            </a:xfrm>
            <a:prstGeom prst="ellipse">
              <a:avLst/>
            </a:prstGeom>
            <a:solidFill>
              <a:schemeClr val="tx2">
                <a:lumMod val="20000"/>
                <a:lumOff val="80000"/>
              </a:schemeClr>
            </a:solidFill>
            <a:ln>
              <a:solidFill>
                <a:srgbClr val="0070C0"/>
              </a:solidFill>
            </a:ln>
          </p:spPr>
          <p:txBody>
            <a:bodyPr>
              <a:spAutoFit/>
            </a:bodyPr>
            <a:lstStyle/>
            <a:p>
              <a:pPr algn="ctr" fontAlgn="auto">
                <a:spcBef>
                  <a:spcPts val="0"/>
                </a:spcBef>
                <a:spcAft>
                  <a:spcPts val="0"/>
                </a:spcAft>
                <a:defRPr/>
              </a:pPr>
              <a:r>
                <a:rPr lang="es-AR" sz="1600" dirty="0">
                  <a:latin typeface="+mn-lt"/>
                  <a:cs typeface="+mn-cs"/>
                </a:rPr>
                <a:t>Identidad propia</a:t>
              </a:r>
            </a:p>
          </p:txBody>
        </p:sp>
        <p:sp>
          <p:nvSpPr>
            <p:cNvPr id="16" name="15 Flecha arriba y abajo"/>
            <p:cNvSpPr/>
            <p:nvPr/>
          </p:nvSpPr>
          <p:spPr>
            <a:xfrm rot="19807465">
              <a:off x="3817938" y="1007997"/>
              <a:ext cx="174625" cy="179852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AR"/>
            </a:p>
          </p:txBody>
        </p:sp>
        <p:sp>
          <p:nvSpPr>
            <p:cNvPr id="17" name="16 Flecha arriba y abajo"/>
            <p:cNvSpPr/>
            <p:nvPr/>
          </p:nvSpPr>
          <p:spPr>
            <a:xfrm rot="1505346">
              <a:off x="5156200" y="1909639"/>
              <a:ext cx="115888" cy="928627"/>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AR"/>
            </a:p>
          </p:txBody>
        </p:sp>
        <p:sp>
          <p:nvSpPr>
            <p:cNvPr id="18" name="17 Flecha arriba y abajo"/>
            <p:cNvSpPr/>
            <p:nvPr/>
          </p:nvSpPr>
          <p:spPr>
            <a:xfrm rot="4349255">
              <a:off x="5717387" y="2435848"/>
              <a:ext cx="153977" cy="384175"/>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AR"/>
            </a:p>
          </p:txBody>
        </p:sp>
        <p:sp>
          <p:nvSpPr>
            <p:cNvPr id="25" name="24 Flecha arriba y abajo"/>
            <p:cNvSpPr/>
            <p:nvPr/>
          </p:nvSpPr>
          <p:spPr>
            <a:xfrm>
              <a:off x="4643438" y="4214538"/>
              <a:ext cx="142875" cy="714328"/>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AR"/>
            </a:p>
          </p:txBody>
        </p:sp>
        <p:cxnSp>
          <p:nvCxnSpPr>
            <p:cNvPr id="27" name="26 Conector recto"/>
            <p:cNvCxnSpPr>
              <a:stCxn id="14" idx="2"/>
            </p:cNvCxnSpPr>
            <p:nvPr/>
          </p:nvCxnSpPr>
          <p:spPr>
            <a:xfrm rot="16200000" flipH="1">
              <a:off x="4395006" y="6251958"/>
              <a:ext cx="376213" cy="12065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9" name="28 Conector recto de flecha"/>
            <p:cNvCxnSpPr/>
            <p:nvPr/>
          </p:nvCxnSpPr>
          <p:spPr>
            <a:xfrm>
              <a:off x="4643438" y="6500390"/>
              <a:ext cx="1571625" cy="1587"/>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30" name="29 Flecha arriba y abajo"/>
            <p:cNvSpPr/>
            <p:nvPr/>
          </p:nvSpPr>
          <p:spPr>
            <a:xfrm rot="18805929">
              <a:off x="3212313" y="2224708"/>
              <a:ext cx="190488" cy="862013"/>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AR"/>
            </a:p>
          </p:txBody>
        </p:sp>
        <p:sp>
          <p:nvSpPr>
            <p:cNvPr id="31" name="30 Flecha arriba y abajo"/>
            <p:cNvSpPr/>
            <p:nvPr/>
          </p:nvSpPr>
          <p:spPr>
            <a:xfrm rot="15419093">
              <a:off x="3256763" y="3135881"/>
              <a:ext cx="217473" cy="66675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AR"/>
            </a:p>
          </p:txBody>
        </p:sp>
        <p:sp>
          <p:nvSpPr>
            <p:cNvPr id="32" name="31 Flecha arriba y abajo"/>
            <p:cNvSpPr/>
            <p:nvPr/>
          </p:nvSpPr>
          <p:spPr>
            <a:xfrm rot="3513518">
              <a:off x="3307564" y="3621616"/>
              <a:ext cx="215886" cy="903287"/>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AR"/>
            </a:p>
          </p:txBody>
        </p:sp>
        <p:grpSp>
          <p:nvGrpSpPr>
            <p:cNvPr id="13" name="41 Grupo"/>
            <p:cNvGrpSpPr>
              <a:grpSpLocks/>
            </p:cNvGrpSpPr>
            <p:nvPr/>
          </p:nvGrpSpPr>
          <p:grpSpPr bwMode="auto">
            <a:xfrm>
              <a:off x="361734" y="4678696"/>
              <a:ext cx="2428892" cy="1241490"/>
              <a:chOff x="928662" y="5684536"/>
              <a:chExt cx="2428892" cy="1173464"/>
            </a:xfrm>
          </p:grpSpPr>
          <p:sp>
            <p:nvSpPr>
              <p:cNvPr id="8" name="7 CuadroTexto"/>
              <p:cNvSpPr txBox="1"/>
              <p:nvPr/>
            </p:nvSpPr>
            <p:spPr>
              <a:xfrm>
                <a:off x="928878" y="5862482"/>
                <a:ext cx="2428875" cy="994777"/>
              </a:xfrm>
              <a:prstGeom prst="ellipse">
                <a:avLst/>
              </a:prstGeom>
              <a:solidFill>
                <a:schemeClr val="tx2">
                  <a:lumMod val="20000"/>
                  <a:lumOff val="80000"/>
                </a:schemeClr>
              </a:solidFill>
            </p:spPr>
            <p:txBody>
              <a:bodyPr>
                <a:spAutoFit/>
              </a:bodyPr>
              <a:lstStyle/>
              <a:p>
                <a:pPr algn="ctr" fontAlgn="auto">
                  <a:spcBef>
                    <a:spcPts val="0"/>
                  </a:spcBef>
                  <a:spcAft>
                    <a:spcPts val="0"/>
                  </a:spcAft>
                  <a:defRPr/>
                </a:pPr>
                <a:r>
                  <a:rPr lang="es-AR" sz="2000" b="1" dirty="0">
                    <a:latin typeface="+mn-lt"/>
                    <a:cs typeface="+mn-cs"/>
                  </a:rPr>
                  <a:t>Plan Conectar Igualdad</a:t>
                </a:r>
              </a:p>
            </p:txBody>
          </p:sp>
          <p:cxnSp>
            <p:nvCxnSpPr>
              <p:cNvPr id="34" name="33 Conector recto de flecha"/>
              <p:cNvCxnSpPr>
                <a:stCxn id="8" idx="1"/>
              </p:cNvCxnSpPr>
              <p:nvPr/>
            </p:nvCxnSpPr>
            <p:spPr>
              <a:xfrm rot="5400000" flipH="1" flipV="1">
                <a:off x="1138231" y="5860188"/>
                <a:ext cx="294082"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6" name="35 Conector recto de flecha"/>
              <p:cNvCxnSpPr/>
              <p:nvPr/>
            </p:nvCxnSpPr>
            <p:spPr>
              <a:xfrm rot="5400000" flipH="1" flipV="1">
                <a:off x="1534430" y="5821177"/>
                <a:ext cx="216060" cy="1587"/>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8" name="37 Conector recto de flecha"/>
              <p:cNvCxnSpPr>
                <a:stCxn id="8" idx="0"/>
              </p:cNvCxnSpPr>
              <p:nvPr/>
            </p:nvCxnSpPr>
            <p:spPr>
              <a:xfrm rot="5400000" flipH="1" flipV="1">
                <a:off x="2069795" y="5787374"/>
                <a:ext cx="147041" cy="3175"/>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0" name="39 Conector recto de flecha"/>
              <p:cNvCxnSpPr/>
              <p:nvPr/>
            </p:nvCxnSpPr>
            <p:spPr>
              <a:xfrm rot="5400000" flipH="1" flipV="1">
                <a:off x="2492442" y="5790419"/>
                <a:ext cx="214559"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1" name="40 Conector recto de flecha"/>
              <p:cNvCxnSpPr/>
              <p:nvPr/>
            </p:nvCxnSpPr>
            <p:spPr>
              <a:xfrm rot="5400000" flipH="1" flipV="1">
                <a:off x="2835269" y="5857187"/>
                <a:ext cx="294082" cy="1587"/>
              </a:xfrm>
              <a:prstGeom prst="straightConnector1">
                <a:avLst/>
              </a:prstGeom>
              <a:ln w="28575">
                <a:solidFill>
                  <a:srgbClr val="4A7EBB"/>
                </a:solidFill>
                <a:tailEnd type="arrow"/>
              </a:ln>
            </p:spPr>
            <p:style>
              <a:lnRef idx="1">
                <a:schemeClr val="accent1"/>
              </a:lnRef>
              <a:fillRef idx="0">
                <a:schemeClr val="accent1"/>
              </a:fillRef>
              <a:effectRef idx="0">
                <a:schemeClr val="accent1"/>
              </a:effectRef>
              <a:fontRef idx="minor">
                <a:schemeClr val="tx1"/>
              </a:fontRef>
            </p:style>
          </p:cxnSp>
        </p:grpSp>
        <p:sp>
          <p:nvSpPr>
            <p:cNvPr id="14361" name="42 CuadroTexto"/>
            <p:cNvSpPr txBox="1">
              <a:spLocks noChangeArrowheads="1"/>
            </p:cNvSpPr>
            <p:nvPr/>
          </p:nvSpPr>
          <p:spPr bwMode="auto">
            <a:xfrm>
              <a:off x="0" y="0"/>
              <a:ext cx="9144000" cy="369332"/>
            </a:xfrm>
            <a:prstGeom prst="rect">
              <a:avLst/>
            </a:prstGeom>
            <a:noFill/>
            <a:ln w="9525">
              <a:noFill/>
              <a:miter lim="800000"/>
              <a:headEnd/>
              <a:tailEnd/>
            </a:ln>
          </p:spPr>
          <p:txBody>
            <a:bodyPr>
              <a:spAutoFit/>
            </a:bodyPr>
            <a:lstStyle/>
            <a:p>
              <a:pPr algn="ctr"/>
              <a:r>
                <a:rPr lang="es-AR" b="1">
                  <a:latin typeface="Calibri" pitchFamily="34" charset="0"/>
                </a:rPr>
                <a:t>Algunos elementos que actualmente traccionan procesos de cambio en la EEST</a:t>
              </a:r>
            </a:p>
          </p:txBody>
        </p:sp>
        <p:sp>
          <p:nvSpPr>
            <p:cNvPr id="12" name="11 CuadroTexto"/>
            <p:cNvSpPr txBox="1"/>
            <p:nvPr/>
          </p:nvSpPr>
          <p:spPr>
            <a:xfrm>
              <a:off x="6199188" y="6000359"/>
              <a:ext cx="2917825" cy="830209"/>
            </a:xfrm>
            <a:prstGeom prst="rect">
              <a:avLst/>
            </a:prstGeom>
          </p:spPr>
          <p:style>
            <a:lnRef idx="2">
              <a:schemeClr val="accent5"/>
            </a:lnRef>
            <a:fillRef idx="1">
              <a:schemeClr val="lt1"/>
            </a:fillRef>
            <a:effectRef idx="0">
              <a:schemeClr val="accent5"/>
            </a:effectRef>
            <a:fontRef idx="minor">
              <a:schemeClr val="dk1"/>
            </a:fontRef>
          </p:style>
          <p:txBody>
            <a:bodyPr>
              <a:spAutoFit/>
            </a:bodyPr>
            <a:lstStyle/>
            <a:p>
              <a:pPr fontAlgn="auto">
                <a:spcBef>
                  <a:spcPts val="0"/>
                </a:spcBef>
                <a:spcAft>
                  <a:spcPts val="0"/>
                </a:spcAft>
                <a:defRPr/>
              </a:pPr>
              <a:r>
                <a:rPr lang="es-AR" sz="1600" dirty="0"/>
                <a:t>Vinculación de la EEST con planes y procesos de </a:t>
              </a:r>
              <a:r>
                <a:rPr lang="es-AR" sz="1600" b="1" i="1" dirty="0"/>
                <a:t>Desarrollo Local, Fomento del Empleo, etc.</a:t>
              </a:r>
            </a:p>
          </p:txBody>
        </p:sp>
        <p:cxnSp>
          <p:nvCxnSpPr>
            <p:cNvPr id="62" name="61 Conector recto de flecha"/>
            <p:cNvCxnSpPr>
              <a:stCxn id="15" idx="0"/>
            </p:cNvCxnSpPr>
            <p:nvPr/>
          </p:nvCxnSpPr>
          <p:spPr>
            <a:xfrm rot="16200000" flipV="1">
              <a:off x="8043870" y="3524020"/>
              <a:ext cx="214298" cy="142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65" name="64 CuadroTexto"/>
            <p:cNvSpPr txBox="1"/>
            <p:nvPr/>
          </p:nvSpPr>
          <p:spPr>
            <a:xfrm>
              <a:off x="6286500" y="4549479"/>
              <a:ext cx="2643188" cy="1200072"/>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algn="ctr" fontAlgn="auto">
                <a:spcBef>
                  <a:spcPts val="0"/>
                </a:spcBef>
                <a:spcAft>
                  <a:spcPts val="0"/>
                </a:spcAft>
                <a:defRPr/>
              </a:pPr>
              <a:r>
                <a:rPr lang="es-AR" b="1" dirty="0"/>
                <a:t>Obligatoriedad del Nivel</a:t>
              </a:r>
            </a:p>
            <a:p>
              <a:pPr algn="ctr" fontAlgn="auto">
                <a:spcBef>
                  <a:spcPts val="0"/>
                </a:spcBef>
                <a:spcAft>
                  <a:spcPts val="0"/>
                </a:spcAft>
                <a:defRPr/>
              </a:pPr>
              <a:r>
                <a:rPr lang="es-AR" b="1" dirty="0"/>
                <a:t>Inclusión, permanencia con aprendizajes de calidad y terminalidad</a:t>
              </a:r>
            </a:p>
          </p:txBody>
        </p:sp>
        <p:sp>
          <p:nvSpPr>
            <p:cNvPr id="66" name="65 Flecha arriba y abajo"/>
            <p:cNvSpPr/>
            <p:nvPr/>
          </p:nvSpPr>
          <p:spPr>
            <a:xfrm rot="18167458">
              <a:off x="5896776" y="3939092"/>
              <a:ext cx="204775" cy="987425"/>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AR"/>
            </a:p>
          </p:txBody>
        </p:sp>
        <p:sp>
          <p:nvSpPr>
            <p:cNvPr id="14366" name="38 CuadroTexto"/>
            <p:cNvSpPr txBox="1">
              <a:spLocks noChangeArrowheads="1"/>
            </p:cNvSpPr>
            <p:nvPr/>
          </p:nvSpPr>
          <p:spPr bwMode="auto">
            <a:xfrm>
              <a:off x="5715008" y="2928934"/>
              <a:ext cx="1285884" cy="1569660"/>
            </a:xfrm>
            <a:prstGeom prst="rect">
              <a:avLst/>
            </a:prstGeom>
            <a:noFill/>
            <a:ln w="9525">
              <a:noFill/>
              <a:miter lim="800000"/>
              <a:headEnd/>
              <a:tailEnd/>
            </a:ln>
          </p:spPr>
          <p:txBody>
            <a:bodyPr>
              <a:spAutoFit/>
            </a:bodyPr>
            <a:lstStyle/>
            <a:p>
              <a:r>
                <a:rPr lang="es-AR" sz="1600">
                  <a:latin typeface="Calibri" pitchFamily="34" charset="0"/>
                </a:rPr>
                <a:t>Continuidad pedagógica, atención a la diversidad, obligación de cuidado, etc.</a:t>
              </a:r>
            </a:p>
          </p:txBody>
        </p:sp>
        <p:sp>
          <p:nvSpPr>
            <p:cNvPr id="35" name="34 CuadroTexto"/>
            <p:cNvSpPr txBox="1"/>
            <p:nvPr/>
          </p:nvSpPr>
          <p:spPr>
            <a:xfrm>
              <a:off x="571500" y="6071792"/>
              <a:ext cx="2214563" cy="646070"/>
            </a:xfrm>
            <a:prstGeom prst="rect">
              <a:avLst/>
            </a:prstGeom>
            <a:solidFill>
              <a:srgbClr val="0070C0"/>
            </a:solidFill>
          </p:spPr>
          <p:style>
            <a:lnRef idx="2">
              <a:schemeClr val="accent5"/>
            </a:lnRef>
            <a:fillRef idx="1">
              <a:schemeClr val="lt1"/>
            </a:fillRef>
            <a:effectRef idx="0">
              <a:schemeClr val="accent5"/>
            </a:effectRef>
            <a:fontRef idx="minor">
              <a:schemeClr val="dk1"/>
            </a:fontRef>
          </p:style>
          <p:txBody>
            <a:bodyPr>
              <a:spAutoFit/>
            </a:bodyPr>
            <a:lstStyle/>
            <a:p>
              <a:pPr algn="ctr" fontAlgn="auto">
                <a:spcBef>
                  <a:spcPts val="0"/>
                </a:spcBef>
                <a:spcAft>
                  <a:spcPts val="0"/>
                </a:spcAft>
                <a:defRPr/>
              </a:pPr>
              <a:r>
                <a:rPr lang="es-AR" b="1" dirty="0">
                  <a:solidFill>
                    <a:schemeClr val="bg1"/>
                  </a:solidFill>
                </a:rPr>
                <a:t>DEMOCRATIZACIÓN Y PARTICIPACIÓN</a:t>
              </a:r>
            </a:p>
          </p:txBody>
        </p:sp>
        <p:sp>
          <p:nvSpPr>
            <p:cNvPr id="44" name="43 Cerrar llave"/>
            <p:cNvSpPr/>
            <p:nvPr/>
          </p:nvSpPr>
          <p:spPr>
            <a:xfrm>
              <a:off x="6858000" y="2928747"/>
              <a:ext cx="141288" cy="1571523"/>
            </a:xfrm>
            <a:prstGeom prst="rightBrace">
              <a:avLst/>
            </a:prstGeom>
            <a:ln w="19050"/>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s-AR"/>
            </a:p>
          </p:txBody>
        </p:sp>
        <p:cxnSp>
          <p:nvCxnSpPr>
            <p:cNvPr id="46" name="45 Conector recto"/>
            <p:cNvCxnSpPr>
              <a:stCxn id="44" idx="1"/>
            </p:cNvCxnSpPr>
            <p:nvPr/>
          </p:nvCxnSpPr>
          <p:spPr>
            <a:xfrm rot="10800000" flipH="1">
              <a:off x="6999288" y="3681173"/>
              <a:ext cx="271462" cy="3333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2" name="51 Conector recto de flecha"/>
            <p:cNvCxnSpPr/>
            <p:nvPr/>
          </p:nvCxnSpPr>
          <p:spPr>
            <a:xfrm rot="5400000" flipH="1" flipV="1">
              <a:off x="7144553" y="3529576"/>
              <a:ext cx="285731"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1 Grupo"/>
          <p:cNvGrpSpPr>
            <a:grpSpLocks/>
          </p:cNvGrpSpPr>
          <p:nvPr/>
        </p:nvGrpSpPr>
        <p:grpSpPr bwMode="auto">
          <a:xfrm>
            <a:off x="0" y="0"/>
            <a:ext cx="9144000" cy="6858000"/>
            <a:chOff x="0" y="0"/>
            <a:chExt cx="9144000" cy="6858000"/>
          </a:xfrm>
        </p:grpSpPr>
        <p:sp>
          <p:nvSpPr>
            <p:cNvPr id="13" name="12 Rectángulo"/>
            <p:cNvSpPr/>
            <p:nvPr/>
          </p:nvSpPr>
          <p:spPr>
            <a:xfrm>
              <a:off x="0" y="0"/>
              <a:ext cx="9144000" cy="68580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AR"/>
            </a:p>
          </p:txBody>
        </p:sp>
        <p:pic>
          <p:nvPicPr>
            <p:cNvPr id="5124" name="Picture 4"/>
            <p:cNvPicPr>
              <a:picLocks noChangeAspect="1" noChangeArrowheads="1"/>
            </p:cNvPicPr>
            <p:nvPr/>
          </p:nvPicPr>
          <p:blipFill>
            <a:blip r:embed="rId2" cstate="print"/>
            <a:srcRect/>
            <a:stretch>
              <a:fillRect/>
            </a:stretch>
          </p:blipFill>
          <p:spPr bwMode="auto">
            <a:xfrm>
              <a:off x="3214678" y="1002396"/>
              <a:ext cx="2857520" cy="2857520"/>
            </a:xfrm>
            <a:prstGeom prst="rect">
              <a:avLst/>
            </a:prstGeom>
            <a:noFill/>
            <a:ln w="9525">
              <a:noFill/>
              <a:miter lim="800000"/>
              <a:headEnd/>
              <a:tailEnd/>
            </a:ln>
          </p:spPr>
        </p:pic>
        <p:sp>
          <p:nvSpPr>
            <p:cNvPr id="5125" name="14 CuadroTexto"/>
            <p:cNvSpPr txBox="1">
              <a:spLocks noChangeArrowheads="1"/>
            </p:cNvSpPr>
            <p:nvPr/>
          </p:nvSpPr>
          <p:spPr bwMode="auto">
            <a:xfrm>
              <a:off x="1285852" y="396030"/>
              <a:ext cx="6643734" cy="1323439"/>
            </a:xfrm>
            <a:prstGeom prst="rect">
              <a:avLst/>
            </a:prstGeom>
            <a:solidFill>
              <a:srgbClr val="00B0F0"/>
            </a:solidFill>
            <a:ln w="9525">
              <a:noFill/>
              <a:miter lim="800000"/>
              <a:headEnd/>
              <a:tailEnd/>
            </a:ln>
          </p:spPr>
          <p:txBody>
            <a:bodyPr>
              <a:spAutoFit/>
            </a:bodyPr>
            <a:lstStyle/>
            <a:p>
              <a:pPr algn="ctr"/>
              <a:r>
                <a:rPr lang="es-AR" sz="8000">
                  <a:latin typeface="Calibri" pitchFamily="34" charset="0"/>
                </a:rPr>
                <a:t>Bienvenidos a</a:t>
              </a:r>
            </a:p>
          </p:txBody>
        </p:sp>
        <p:sp>
          <p:nvSpPr>
            <p:cNvPr id="5126" name="15 CuadroTexto"/>
            <p:cNvSpPr txBox="1">
              <a:spLocks noChangeArrowheads="1"/>
            </p:cNvSpPr>
            <p:nvPr/>
          </p:nvSpPr>
          <p:spPr bwMode="auto">
            <a:xfrm>
              <a:off x="1214414" y="3178684"/>
              <a:ext cx="6643734" cy="1938992"/>
            </a:xfrm>
            <a:prstGeom prst="rect">
              <a:avLst/>
            </a:prstGeom>
            <a:solidFill>
              <a:srgbClr val="00B0F0"/>
            </a:solidFill>
            <a:ln w="9525">
              <a:noFill/>
              <a:miter lim="800000"/>
              <a:headEnd/>
              <a:tailEnd/>
            </a:ln>
          </p:spPr>
          <p:txBody>
            <a:bodyPr>
              <a:spAutoFit/>
            </a:bodyPr>
            <a:lstStyle/>
            <a:p>
              <a:pPr algn="ctr"/>
              <a:r>
                <a:rPr lang="es-AR" sz="6000">
                  <a:solidFill>
                    <a:schemeClr val="bg1"/>
                  </a:solidFill>
                  <a:latin typeface="Calibri" pitchFamily="34" charset="0"/>
                </a:rPr>
                <a:t>NUESTRA</a:t>
              </a:r>
            </a:p>
            <a:p>
              <a:pPr algn="ctr"/>
              <a:r>
                <a:rPr lang="es-AR" sz="6000">
                  <a:solidFill>
                    <a:srgbClr val="0070C0"/>
                  </a:solidFill>
                  <a:latin typeface="Calibri" pitchFamily="34" charset="0"/>
                </a:rPr>
                <a:t>ESCUELA</a:t>
              </a:r>
            </a:p>
          </p:txBody>
        </p:sp>
        <p:sp>
          <p:nvSpPr>
            <p:cNvPr id="5127" name="16 CuadroTexto"/>
            <p:cNvSpPr txBox="1">
              <a:spLocks noChangeArrowheads="1"/>
            </p:cNvSpPr>
            <p:nvPr/>
          </p:nvSpPr>
          <p:spPr bwMode="auto">
            <a:xfrm>
              <a:off x="1214414" y="5043502"/>
              <a:ext cx="6643734" cy="1200329"/>
            </a:xfrm>
            <a:prstGeom prst="rect">
              <a:avLst/>
            </a:prstGeom>
            <a:solidFill>
              <a:srgbClr val="00B0F0"/>
            </a:solidFill>
            <a:ln w="9525">
              <a:noFill/>
              <a:miter lim="800000"/>
              <a:headEnd/>
              <a:tailEnd/>
            </a:ln>
          </p:spPr>
          <p:txBody>
            <a:bodyPr anchor="ctr">
              <a:spAutoFit/>
            </a:bodyPr>
            <a:lstStyle/>
            <a:p>
              <a:pPr algn="ctr"/>
              <a:r>
                <a:rPr lang="es-AR" sz="3600" b="1">
                  <a:solidFill>
                    <a:schemeClr val="bg1"/>
                  </a:solidFill>
                  <a:latin typeface="Calibri" pitchFamily="34" charset="0"/>
                </a:rPr>
                <a:t>Programa nacional de Formación Permanente</a:t>
              </a:r>
            </a:p>
          </p:txBody>
        </p:sp>
      </p:gr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1"/>
          <p:cNvSpPr>
            <a:spLocks noChangeArrowheads="1"/>
          </p:cNvSpPr>
          <p:nvPr/>
        </p:nvSpPr>
        <p:spPr bwMode="auto">
          <a:xfrm>
            <a:off x="55563" y="634762"/>
            <a:ext cx="9001125" cy="5663089"/>
          </a:xfrm>
          <a:prstGeom prst="rect">
            <a:avLst/>
          </a:prstGeom>
          <a:noFill/>
          <a:ln w="9525">
            <a:noFill/>
            <a:miter lim="800000"/>
            <a:headEnd/>
            <a:tailEnd/>
          </a:ln>
        </p:spPr>
        <p:txBody>
          <a:bodyPr anchor="ctr">
            <a:spAutoFit/>
          </a:bodyPr>
          <a:lstStyle/>
          <a:p>
            <a:pPr algn="just"/>
            <a:r>
              <a:rPr lang="es-ES" sz="2400" b="1" dirty="0">
                <a:solidFill>
                  <a:srgbClr val="4A7EBB"/>
                </a:solidFill>
                <a:cs typeface="Times New Roman" pitchFamily="18" charset="0"/>
              </a:rPr>
              <a:t>La Educación Técnico Profesional </a:t>
            </a:r>
            <a:r>
              <a:rPr lang="es-ES" sz="2400" b="1" dirty="0" smtClean="0">
                <a:solidFill>
                  <a:srgbClr val="4A7EBB"/>
                </a:solidFill>
                <a:cs typeface="Times New Roman" pitchFamily="18" charset="0"/>
              </a:rPr>
              <a:t> </a:t>
            </a:r>
            <a:r>
              <a:rPr lang="es-ES" sz="2400" b="1" dirty="0">
                <a:solidFill>
                  <a:srgbClr val="4A7EBB"/>
                </a:solidFill>
                <a:cs typeface="Times New Roman" pitchFamily="18" charset="0"/>
              </a:rPr>
              <a:t>tiene como propósitos específicos: </a:t>
            </a:r>
          </a:p>
          <a:p>
            <a:pPr algn="just"/>
            <a:endParaRPr lang="es-AR" sz="2000" dirty="0">
              <a:cs typeface="Times New Roman" pitchFamily="18" charset="0"/>
            </a:endParaRPr>
          </a:p>
          <a:p>
            <a:pPr algn="just" eaLnBrk="0" hangingPunct="0">
              <a:buClr>
                <a:srgbClr val="0070C0"/>
              </a:buClr>
              <a:buFont typeface="Wingdings" pitchFamily="2" charset="2"/>
              <a:buChar char="v"/>
            </a:pPr>
            <a:r>
              <a:rPr lang="es-ES" sz="2000" dirty="0">
                <a:cs typeface="Times New Roman" pitchFamily="18" charset="0"/>
              </a:rPr>
              <a:t> </a:t>
            </a:r>
            <a:r>
              <a:rPr lang="es-ES" sz="2000" b="1" i="1" dirty="0">
                <a:cs typeface="Times New Roman" pitchFamily="18" charset="0"/>
              </a:rPr>
              <a:t>Formar técnicos </a:t>
            </a:r>
            <a:r>
              <a:rPr lang="es-ES" sz="2000" i="1" dirty="0">
                <a:cs typeface="Times New Roman" pitchFamily="18" charset="0"/>
              </a:rPr>
              <a:t>medios en áreas ocupacionales específicas, cuya complejidad requiera la disposición de competencias profesionales que se desarrollan a través de procesos sistemáticos y prolongados de formación para generar en las personas </a:t>
            </a:r>
            <a:r>
              <a:rPr lang="es-ES" sz="2000" b="1" i="1" dirty="0">
                <a:cs typeface="Times New Roman" pitchFamily="18" charset="0"/>
              </a:rPr>
              <a:t>capacidades profesionales </a:t>
            </a:r>
            <a:r>
              <a:rPr lang="es-ES" sz="2000" i="1" dirty="0">
                <a:cs typeface="Times New Roman" pitchFamily="18" charset="0"/>
              </a:rPr>
              <a:t>que son la base de esas competencias. </a:t>
            </a:r>
            <a:endParaRPr lang="es-AR" sz="2000" i="1" dirty="0"/>
          </a:p>
          <a:p>
            <a:pPr algn="just" eaLnBrk="0" hangingPunct="0">
              <a:buClr>
                <a:srgbClr val="0070C0"/>
              </a:buClr>
              <a:buFont typeface="Wingdings" pitchFamily="2" charset="2"/>
              <a:buChar char="v"/>
            </a:pPr>
            <a:r>
              <a:rPr lang="es-ES" sz="2000" i="1" dirty="0">
                <a:cs typeface="Times New Roman" pitchFamily="18" charset="0"/>
              </a:rPr>
              <a:t> Contribuir al </a:t>
            </a:r>
            <a:r>
              <a:rPr lang="es-ES" sz="2000" b="1" i="1" dirty="0">
                <a:cs typeface="Times New Roman" pitchFamily="18" charset="0"/>
              </a:rPr>
              <a:t>desarrollo integral </a:t>
            </a:r>
            <a:r>
              <a:rPr lang="es-ES" sz="2000" i="1" dirty="0">
                <a:cs typeface="Times New Roman" pitchFamily="18" charset="0"/>
              </a:rPr>
              <a:t>de los alumnos y las alumnas, y a proporcionarles condiciones para el crecimiento personal, laboral y comunitario, en el marco de una educación técnico profesional continua y permanente. </a:t>
            </a:r>
            <a:endParaRPr lang="es-AR" sz="2000" i="1" dirty="0"/>
          </a:p>
          <a:p>
            <a:pPr algn="just" eaLnBrk="0" hangingPunct="0">
              <a:buClr>
                <a:srgbClr val="0070C0"/>
              </a:buClr>
              <a:buFont typeface="Wingdings" pitchFamily="2" charset="2"/>
              <a:buChar char="v"/>
            </a:pPr>
            <a:r>
              <a:rPr lang="es-ES" sz="2000" i="1" dirty="0">
                <a:cs typeface="Times New Roman" pitchFamily="18" charset="0"/>
              </a:rPr>
              <a:t> Desarrollar </a:t>
            </a:r>
            <a:r>
              <a:rPr lang="es-ES" sz="2000" b="1" i="1" dirty="0">
                <a:cs typeface="Times New Roman" pitchFamily="18" charset="0"/>
              </a:rPr>
              <a:t>procesos sistemáticos </a:t>
            </a:r>
            <a:r>
              <a:rPr lang="es-ES" sz="2000" i="1" dirty="0">
                <a:cs typeface="Times New Roman" pitchFamily="18" charset="0"/>
              </a:rPr>
              <a:t>de formación que </a:t>
            </a:r>
            <a:r>
              <a:rPr lang="es-ES" sz="2000" b="1" i="1" dirty="0">
                <a:cs typeface="Times New Roman" pitchFamily="18" charset="0"/>
              </a:rPr>
              <a:t>articulen el estudio y el trabajo, la investigación y la producción</a:t>
            </a:r>
            <a:r>
              <a:rPr lang="es-ES" sz="2000" i="1" dirty="0">
                <a:cs typeface="Times New Roman" pitchFamily="18" charset="0"/>
              </a:rPr>
              <a:t>, la complementación teórico- práctico en la formación, la formación ciudadana, la humanística general y la relacionada con campos profesionales específicos. </a:t>
            </a:r>
            <a:endParaRPr lang="es-AR" sz="2000" i="1" dirty="0"/>
          </a:p>
          <a:p>
            <a:pPr algn="just" eaLnBrk="0" hangingPunct="0">
              <a:buClr>
                <a:srgbClr val="0070C0"/>
              </a:buClr>
              <a:buFont typeface="Wingdings" pitchFamily="2" charset="2"/>
              <a:buChar char="v"/>
            </a:pPr>
            <a:r>
              <a:rPr lang="es-ES" sz="2000" i="1" dirty="0">
                <a:cs typeface="Times New Roman" pitchFamily="18" charset="0"/>
              </a:rPr>
              <a:t> Desarrollar </a:t>
            </a:r>
            <a:r>
              <a:rPr lang="es-ES" sz="2000" b="1" i="1" dirty="0">
                <a:cs typeface="Times New Roman" pitchFamily="18" charset="0"/>
              </a:rPr>
              <a:t>trayectorias de profesionalización </a:t>
            </a:r>
            <a:r>
              <a:rPr lang="es-ES" sz="2000" i="1" dirty="0">
                <a:cs typeface="Times New Roman" pitchFamily="18" charset="0"/>
              </a:rPr>
              <a:t>que garanticen a los alumnos y alumnas el acceso a una </a:t>
            </a:r>
            <a:r>
              <a:rPr lang="es-ES" sz="2000" b="1" i="1" dirty="0">
                <a:cs typeface="Times New Roman" pitchFamily="18" charset="0"/>
              </a:rPr>
              <a:t>base de capacidades profesionales y saberes </a:t>
            </a:r>
            <a:r>
              <a:rPr lang="es-ES" sz="2000" i="1" dirty="0">
                <a:cs typeface="Times New Roman" pitchFamily="18" charset="0"/>
              </a:rPr>
              <a:t>que les permita su inserción en el mundo del trabajo, así como continuar aprendiendo durante toda su vida. </a:t>
            </a:r>
          </a:p>
          <a:p>
            <a:pPr algn="r" eaLnBrk="0" hangingPunct="0">
              <a:buClr>
                <a:srgbClr val="0070C0"/>
              </a:buClr>
            </a:pPr>
            <a:r>
              <a:rPr lang="es-ES" i="1" dirty="0"/>
              <a:t>ARTICULO 7, LNETP Nº 26058</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1 CuadroTexto"/>
          <p:cNvSpPr txBox="1">
            <a:spLocks noChangeArrowheads="1"/>
          </p:cNvSpPr>
          <p:nvPr/>
        </p:nvSpPr>
        <p:spPr bwMode="auto">
          <a:xfrm>
            <a:off x="104775" y="158750"/>
            <a:ext cx="8929688" cy="461665"/>
          </a:xfrm>
          <a:prstGeom prst="rect">
            <a:avLst/>
          </a:prstGeom>
          <a:noFill/>
          <a:ln w="9525">
            <a:noFill/>
            <a:miter lim="800000"/>
            <a:headEnd/>
            <a:tailEnd/>
          </a:ln>
        </p:spPr>
        <p:txBody>
          <a:bodyPr>
            <a:spAutoFit/>
          </a:bodyPr>
          <a:lstStyle/>
          <a:p>
            <a:r>
              <a:rPr lang="es-AR" sz="2400" b="1" dirty="0">
                <a:solidFill>
                  <a:srgbClr val="0070C0"/>
                </a:solidFill>
                <a:latin typeface="Calibri" pitchFamily="34" charset="0"/>
              </a:rPr>
              <a:t>Algunos desafíos pedagógicos en la Escuela secundaria Técnica actual </a:t>
            </a:r>
            <a:endParaRPr lang="es-AR" sz="2400" i="1" dirty="0">
              <a:solidFill>
                <a:srgbClr val="0070C0"/>
              </a:solidFill>
              <a:latin typeface="Calibri" pitchFamily="34" charset="0"/>
            </a:endParaRPr>
          </a:p>
        </p:txBody>
      </p:sp>
      <p:sp>
        <p:nvSpPr>
          <p:cNvPr id="27651" name="2 CuadroTexto"/>
          <p:cNvSpPr txBox="1">
            <a:spLocks noChangeArrowheads="1"/>
          </p:cNvSpPr>
          <p:nvPr/>
        </p:nvSpPr>
        <p:spPr bwMode="auto">
          <a:xfrm>
            <a:off x="79375" y="996950"/>
            <a:ext cx="9009063" cy="5954713"/>
          </a:xfrm>
          <a:prstGeom prst="rect">
            <a:avLst/>
          </a:prstGeom>
          <a:noFill/>
          <a:ln w="9525">
            <a:noFill/>
            <a:miter lim="800000"/>
            <a:headEnd/>
            <a:tailEnd/>
          </a:ln>
        </p:spPr>
        <p:txBody>
          <a:bodyPr>
            <a:spAutoFit/>
          </a:bodyPr>
          <a:lstStyle/>
          <a:p>
            <a:pPr>
              <a:buClr>
                <a:srgbClr val="0070C0"/>
              </a:buClr>
              <a:buFont typeface="Wingdings" pitchFamily="2" charset="2"/>
              <a:buChar char="v"/>
            </a:pPr>
            <a:r>
              <a:rPr lang="es-AR" b="1">
                <a:latin typeface="Calibri" pitchFamily="34" charset="0"/>
              </a:rPr>
              <a:t> </a:t>
            </a:r>
            <a:r>
              <a:rPr lang="es-AR" sz="1700" b="1">
                <a:latin typeface="Calibri" pitchFamily="34" charset="0"/>
              </a:rPr>
              <a:t>Formar profesionales capaces de enfrentar los desafíos del mundo productivo/laboral, actuales y futuros, en los respectivos campos ocupacionales asociados a cada especialidad</a:t>
            </a:r>
            <a:r>
              <a:rPr lang="es-AR" b="1">
                <a:latin typeface="Calibri" pitchFamily="34" charset="0"/>
              </a:rPr>
              <a:t>. </a:t>
            </a:r>
          </a:p>
          <a:p>
            <a:pPr>
              <a:buClr>
                <a:srgbClr val="0070C0"/>
              </a:buClr>
              <a:buFont typeface="Wingdings" pitchFamily="2" charset="2"/>
              <a:buChar char="v"/>
            </a:pPr>
            <a:r>
              <a:rPr lang="es-AR" b="1">
                <a:latin typeface="Calibri" pitchFamily="34" charset="0"/>
              </a:rPr>
              <a:t> </a:t>
            </a:r>
            <a:r>
              <a:rPr lang="es-AR" sz="1700" b="1">
                <a:latin typeface="Calibri" pitchFamily="34" charset="0"/>
              </a:rPr>
              <a:t>Preparar a todos los alumnos para el cambio tecnológico y la formación  permanente (continuidad de su formación tanto en el sistema formal como en el ejercicio de su profesión, proveyéndoles herramientas que les permitan afrontar el mundo laboral/profesional y académico actual)</a:t>
            </a:r>
          </a:p>
          <a:p>
            <a:pPr>
              <a:buClr>
                <a:srgbClr val="0070C0"/>
              </a:buClr>
              <a:buFont typeface="Wingdings" pitchFamily="2" charset="2"/>
              <a:buChar char="v"/>
            </a:pPr>
            <a:r>
              <a:rPr lang="es-AR" b="1">
                <a:latin typeface="Calibri" pitchFamily="34" charset="0"/>
              </a:rPr>
              <a:t> </a:t>
            </a:r>
            <a:r>
              <a:rPr lang="es-AR" sz="1700" b="1">
                <a:latin typeface="Calibri" pitchFamily="34" charset="0"/>
              </a:rPr>
              <a:t>Construir al interior de cada institución entornos formativos (reales y virtuales) que se integren en los procesos formativos propicios a la diversidad de trayectorias profesionalizantes posibles para los alumnos y alumnas.</a:t>
            </a:r>
          </a:p>
          <a:p>
            <a:pPr>
              <a:buClr>
                <a:srgbClr val="0070C0"/>
              </a:buClr>
              <a:buFont typeface="Wingdings" pitchFamily="2" charset="2"/>
              <a:buChar char="v"/>
            </a:pPr>
            <a:r>
              <a:rPr lang="es-AR" b="1">
                <a:latin typeface="Calibri" pitchFamily="34" charset="0"/>
              </a:rPr>
              <a:t> </a:t>
            </a:r>
            <a:r>
              <a:rPr lang="es-AR" sz="1700" b="1">
                <a:latin typeface="Calibri" pitchFamily="34" charset="0"/>
              </a:rPr>
              <a:t>Ajustar procedimientos internos a normas vigentes (higiene y seguridad, calidad de los procesos, protección ambiental, criterios de responsabilidad social, etc.)</a:t>
            </a:r>
          </a:p>
          <a:p>
            <a:pPr>
              <a:buClr>
                <a:srgbClr val="0070C0"/>
              </a:buClr>
              <a:buFont typeface="Wingdings" pitchFamily="2" charset="2"/>
              <a:buChar char="v"/>
            </a:pPr>
            <a:r>
              <a:rPr lang="es-AR" b="1">
                <a:latin typeface="Calibri" pitchFamily="34" charset="0"/>
              </a:rPr>
              <a:t> </a:t>
            </a:r>
            <a:r>
              <a:rPr lang="es-AR" sz="1700" b="1">
                <a:latin typeface="Calibri" pitchFamily="34" charset="0"/>
              </a:rPr>
              <a:t>Incrementar la participación de los estudiantes en todos los procesos institucionales (y, en particular, en la construcción de sus propios recorridos formativos)</a:t>
            </a:r>
          </a:p>
          <a:p>
            <a:pPr>
              <a:buClr>
                <a:srgbClr val="0070C0"/>
              </a:buClr>
              <a:buFont typeface="Wingdings" pitchFamily="2" charset="2"/>
              <a:buChar char="v"/>
            </a:pPr>
            <a:r>
              <a:rPr lang="es-AR" b="1">
                <a:latin typeface="Calibri" pitchFamily="34" charset="0"/>
              </a:rPr>
              <a:t> </a:t>
            </a:r>
            <a:r>
              <a:rPr lang="es-AR" sz="1700" b="1">
                <a:latin typeface="Calibri" pitchFamily="34" charset="0"/>
              </a:rPr>
              <a:t>Resolver y superar adecuadamente la tensión producida por la necesaria referenciación de la formación técnica en perfiles profesionales con competencias y habilitaciones laborales propias </a:t>
            </a:r>
            <a:r>
              <a:rPr lang="es-AR" sz="1700" b="1" i="1">
                <a:latin typeface="Calibri" pitchFamily="34" charset="0"/>
              </a:rPr>
              <a:t>-definidas en el nivel federal- </a:t>
            </a:r>
            <a:r>
              <a:rPr lang="es-AR" sz="1700" b="1">
                <a:latin typeface="Calibri" pitchFamily="34" charset="0"/>
              </a:rPr>
              <a:t>y las  demandas surgidas de la necesidad de garantizar trayectorias escolares exitosas a todos los alumnos y alumnas. </a:t>
            </a:r>
          </a:p>
          <a:p>
            <a:pPr>
              <a:buClr>
                <a:srgbClr val="0070C0"/>
              </a:buClr>
              <a:buFont typeface="Wingdings" pitchFamily="2" charset="2"/>
              <a:buChar char="v"/>
            </a:pPr>
            <a:r>
              <a:rPr lang="es-AR" sz="1700" b="1">
                <a:latin typeface="Calibri" pitchFamily="34" charset="0"/>
              </a:rPr>
              <a:t> Construir propuestas  pedagógico-curriculares  significativas que, por un lado  aseguren el desarrollo del currículum vigente en la jurisdicción y, por otro, resulten apropiadas a demandas y necesidades locales </a:t>
            </a:r>
            <a:r>
              <a:rPr lang="es-AR" sz="1700" b="1" i="1">
                <a:latin typeface="Calibri" pitchFamily="34" charset="0"/>
              </a:rPr>
              <a:t>(especificación y contextualización del currículum</a:t>
            </a:r>
            <a:r>
              <a:rPr lang="es-AR" sz="1700" b="1">
                <a:latin typeface="Calibri" pitchFamily="34" charset="0"/>
              </a:rPr>
              <a:t>)</a:t>
            </a:r>
          </a:p>
          <a:p>
            <a:pPr>
              <a:buClr>
                <a:srgbClr val="0070C0"/>
              </a:buClr>
              <a:buFont typeface="Wingdings" pitchFamily="2" charset="2"/>
              <a:buChar char="v"/>
            </a:pPr>
            <a:r>
              <a:rPr lang="es-AR" sz="1700" b="1">
                <a:latin typeface="Calibri" pitchFamily="34" charset="0"/>
              </a:rPr>
              <a:t> Garantizar la continuidad pedagógica de todos los alumnos  y alumnas, mejorando la calidad de las trayectorias escolares.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42875" y="142875"/>
            <a:ext cx="9001125" cy="6878638"/>
          </a:xfrm>
          <a:prstGeom prst="rect">
            <a:avLst/>
          </a:prstGeom>
        </p:spPr>
        <p:txBody>
          <a:bodyPr>
            <a:spAutoFit/>
          </a:bodyPr>
          <a:lstStyle/>
          <a:p>
            <a:pPr algn="just" fontAlgn="auto">
              <a:spcBef>
                <a:spcPts val="0"/>
              </a:spcBef>
              <a:spcAft>
                <a:spcPts val="0"/>
              </a:spcAft>
              <a:defRPr/>
            </a:pPr>
            <a:r>
              <a:rPr lang="es-AR" sz="2300" b="1" i="1" dirty="0">
                <a:solidFill>
                  <a:srgbClr val="4A7EBB"/>
                </a:solidFill>
                <a:latin typeface="+mn-lt"/>
                <a:cs typeface="+mn-cs"/>
              </a:rPr>
              <a:t>La educación técnico profesional propicia trayectorias formativas que:</a:t>
            </a:r>
          </a:p>
          <a:p>
            <a:pPr algn="just" fontAlgn="auto">
              <a:spcBef>
                <a:spcPts val="0"/>
              </a:spcBef>
              <a:spcAft>
                <a:spcPts val="0"/>
              </a:spcAft>
              <a:defRPr/>
            </a:pPr>
            <a:endParaRPr lang="es-AR" dirty="0">
              <a:latin typeface="+mn-lt"/>
              <a:cs typeface="+mn-cs"/>
            </a:endParaRPr>
          </a:p>
          <a:p>
            <a:pPr algn="just" fontAlgn="auto">
              <a:spcBef>
                <a:spcPts val="0"/>
              </a:spcBef>
              <a:spcAft>
                <a:spcPts val="0"/>
              </a:spcAft>
              <a:buClr>
                <a:srgbClr val="00B0F0"/>
              </a:buClr>
              <a:buFont typeface="Symbol" pitchFamily="18" charset="2"/>
              <a:buChar char=""/>
              <a:defRPr/>
            </a:pPr>
            <a:r>
              <a:rPr lang="es-AR" dirty="0">
                <a:latin typeface="+mn-lt"/>
                <a:cs typeface="+mn-cs"/>
              </a:rPr>
              <a:t> </a:t>
            </a:r>
            <a:r>
              <a:rPr lang="es-AR" sz="2000" dirty="0">
                <a:latin typeface="+mn-lt"/>
                <a:cs typeface="+mn-cs"/>
              </a:rPr>
              <a:t>garanticen una </a:t>
            </a:r>
            <a:r>
              <a:rPr lang="es-AR" sz="2000" b="1" dirty="0">
                <a:solidFill>
                  <a:srgbClr val="4A7EBB"/>
                </a:solidFill>
                <a:latin typeface="+mn-lt"/>
                <a:cs typeface="+mn-cs"/>
              </a:rPr>
              <a:t>formación integral </a:t>
            </a:r>
            <a:r>
              <a:rPr lang="es-AR" sz="2000" dirty="0">
                <a:latin typeface="+mn-lt"/>
                <a:cs typeface="+mn-cs"/>
              </a:rPr>
              <a:t>pertinente a los niveles de la educación secundaria y la educación superior, a la par del desarrollo de </a:t>
            </a:r>
            <a:r>
              <a:rPr lang="es-AR" sz="2000" b="1" dirty="0">
                <a:solidFill>
                  <a:srgbClr val="4A7EBB"/>
                </a:solidFill>
                <a:latin typeface="+mn-lt"/>
                <a:cs typeface="+mn-cs"/>
              </a:rPr>
              <a:t>capacidades profesionales </a:t>
            </a:r>
            <a:r>
              <a:rPr lang="es-AR" sz="2000" dirty="0">
                <a:latin typeface="+mn-lt"/>
                <a:cs typeface="+mn-cs"/>
              </a:rPr>
              <a:t>propias de cada nivel (FP, Sec. Tecn. y Sup. Tecn.);</a:t>
            </a:r>
          </a:p>
          <a:p>
            <a:pPr algn="just" fontAlgn="auto">
              <a:spcBef>
                <a:spcPts val="0"/>
              </a:spcBef>
              <a:spcAft>
                <a:spcPts val="0"/>
              </a:spcAft>
              <a:buClr>
                <a:srgbClr val="00B0F0"/>
              </a:buClr>
              <a:buFont typeface="Symbol" pitchFamily="18" charset="2"/>
              <a:buChar char=""/>
              <a:defRPr/>
            </a:pPr>
            <a:r>
              <a:rPr lang="es-AR" sz="2000" dirty="0">
                <a:latin typeface="+mn-lt"/>
                <a:cs typeface="+mn-cs"/>
              </a:rPr>
              <a:t> </a:t>
            </a:r>
            <a:r>
              <a:rPr lang="es-AR" sz="2000" b="1" dirty="0">
                <a:solidFill>
                  <a:schemeClr val="tx2">
                    <a:lumMod val="60000"/>
                    <a:lumOff val="40000"/>
                  </a:schemeClr>
                </a:solidFill>
                <a:latin typeface="+mn-lt"/>
                <a:cs typeface="+mn-cs"/>
              </a:rPr>
              <a:t>integren y articulen teoría y práctica </a:t>
            </a:r>
            <a:r>
              <a:rPr lang="es-AR" sz="2000" dirty="0">
                <a:latin typeface="+mn-lt"/>
                <a:cs typeface="+mn-cs"/>
              </a:rPr>
              <a:t>y posibiliten la transferencia de lo aprendido a diferentes contextos y situaciones en correspondencia con los diversos sectores de la actividad socioproductiva;</a:t>
            </a:r>
          </a:p>
          <a:p>
            <a:pPr algn="just" fontAlgn="auto">
              <a:spcBef>
                <a:spcPts val="0"/>
              </a:spcBef>
              <a:spcAft>
                <a:spcPts val="0"/>
              </a:spcAft>
              <a:buClr>
                <a:srgbClr val="00B0F0"/>
              </a:buClr>
              <a:buFont typeface="Symbol" pitchFamily="18" charset="2"/>
              <a:buChar char=""/>
              <a:defRPr/>
            </a:pPr>
            <a:r>
              <a:rPr lang="es-AR" sz="2000" dirty="0">
                <a:latin typeface="+mn-lt"/>
                <a:cs typeface="+mn-cs"/>
              </a:rPr>
              <a:t> contemplen la definición de </a:t>
            </a:r>
            <a:r>
              <a:rPr lang="es-AR" sz="2000" b="1" dirty="0">
                <a:solidFill>
                  <a:srgbClr val="4A7EBB"/>
                </a:solidFill>
                <a:latin typeface="+mn-lt"/>
                <a:cs typeface="+mn-cs"/>
              </a:rPr>
              <a:t>espacios curriculares </a:t>
            </a:r>
            <a:r>
              <a:rPr lang="es-AR" sz="2000" dirty="0">
                <a:latin typeface="+mn-lt"/>
                <a:cs typeface="+mn-cs"/>
              </a:rPr>
              <a:t>claramente definidos que </a:t>
            </a:r>
            <a:r>
              <a:rPr lang="es-AR" sz="2000" b="1" dirty="0">
                <a:solidFill>
                  <a:srgbClr val="4A7EBB"/>
                </a:solidFill>
                <a:latin typeface="+mn-lt"/>
                <a:cs typeface="+mn-cs"/>
              </a:rPr>
              <a:t>aborden problemas propios del campo profesional específico </a:t>
            </a:r>
            <a:r>
              <a:rPr lang="es-AR" sz="2000" dirty="0">
                <a:latin typeface="+mn-lt"/>
                <a:cs typeface="+mn-cs"/>
              </a:rPr>
              <a:t>en que se esté formando, dando unidad y significado a los contenidos y actividades con un enfoque pluridisciplinario, y que garanticen una lógica de progresión que organice los procesos de enseñanza y de aprendizaje en un orden de complejidad creciente;</a:t>
            </a:r>
          </a:p>
          <a:p>
            <a:pPr algn="just" fontAlgn="auto">
              <a:spcBef>
                <a:spcPts val="0"/>
              </a:spcBef>
              <a:spcAft>
                <a:spcPts val="0"/>
              </a:spcAft>
              <a:buClr>
                <a:srgbClr val="00B0F0"/>
              </a:buClr>
              <a:buFont typeface="Symbol" pitchFamily="18" charset="2"/>
              <a:buChar char=""/>
              <a:defRPr/>
            </a:pPr>
            <a:r>
              <a:rPr lang="es-AR" sz="2000" dirty="0">
                <a:latin typeface="+mn-lt"/>
                <a:cs typeface="+mn-cs"/>
              </a:rPr>
              <a:t> presenten una </a:t>
            </a:r>
            <a:r>
              <a:rPr lang="es-AR" sz="2000" b="1" dirty="0">
                <a:solidFill>
                  <a:srgbClr val="4A7EBB"/>
                </a:solidFill>
                <a:latin typeface="+mn-lt"/>
                <a:cs typeface="+mn-cs"/>
              </a:rPr>
              <a:t>organización curricular adecuada a cada formación</a:t>
            </a:r>
            <a:r>
              <a:rPr lang="es-AR" sz="2000" dirty="0">
                <a:latin typeface="+mn-lt"/>
                <a:cs typeface="+mn-cs"/>
              </a:rPr>
              <a:t>, a la vez que prevea explícitamente los espacios de integración y de prácticas profesionalizantes que consoliden la propuesta y eviten la fragmentación;</a:t>
            </a:r>
          </a:p>
          <a:p>
            <a:pPr algn="just" fontAlgn="auto">
              <a:spcBef>
                <a:spcPts val="0"/>
              </a:spcBef>
              <a:spcAft>
                <a:spcPts val="0"/>
              </a:spcAft>
              <a:buClr>
                <a:srgbClr val="00B0F0"/>
              </a:buClr>
              <a:buFont typeface="Symbol" pitchFamily="18" charset="2"/>
              <a:buChar char=""/>
              <a:defRPr/>
            </a:pPr>
            <a:r>
              <a:rPr lang="es-AR" sz="2000" dirty="0">
                <a:latin typeface="+mn-lt"/>
                <a:cs typeface="+mn-cs"/>
              </a:rPr>
              <a:t> se desarrollen en </a:t>
            </a:r>
            <a:r>
              <a:rPr lang="es-AR" sz="2000" b="1" dirty="0">
                <a:solidFill>
                  <a:srgbClr val="4A7EBB"/>
                </a:solidFill>
                <a:latin typeface="+mn-lt"/>
                <a:cs typeface="+mn-cs"/>
              </a:rPr>
              <a:t>instituciones que propicien un acercamiento a situaciones propias de los campos profesionales específicos </a:t>
            </a:r>
            <a:r>
              <a:rPr lang="es-AR" sz="2000" dirty="0">
                <a:latin typeface="+mn-lt"/>
                <a:cs typeface="+mn-cs"/>
              </a:rPr>
              <a:t>para los que se esté formando, con condiciones institucionales adecuadas para la implementación de la oferta, en el marco de los procesos de mejora continua establecidos por la Ley de Educación Técnico Profesional.</a:t>
            </a:r>
          </a:p>
          <a:p>
            <a:pPr algn="r" fontAlgn="auto">
              <a:spcBef>
                <a:spcPts val="0"/>
              </a:spcBef>
              <a:spcAft>
                <a:spcPts val="0"/>
              </a:spcAft>
              <a:buClr>
                <a:srgbClr val="00B0F0"/>
              </a:buClr>
              <a:defRPr/>
            </a:pPr>
            <a:r>
              <a:rPr lang="es-AR" sz="1600" i="1" dirty="0">
                <a:latin typeface="+mn-lt"/>
                <a:cs typeface="+mn-cs"/>
              </a:rPr>
              <a:t>Anexo de la Res. CFE Nº 47/08, ap. 10</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1"/>
          <p:cNvSpPr>
            <a:spLocks noChangeArrowheads="1"/>
          </p:cNvSpPr>
          <p:nvPr/>
        </p:nvSpPr>
        <p:spPr bwMode="auto">
          <a:xfrm>
            <a:off x="-9525" y="-31750"/>
            <a:ext cx="9144000" cy="6956425"/>
          </a:xfrm>
          <a:prstGeom prst="rect">
            <a:avLst/>
          </a:prstGeom>
          <a:noFill/>
          <a:ln w="9525">
            <a:noFill/>
            <a:miter lim="800000"/>
            <a:headEnd/>
            <a:tailEnd/>
          </a:ln>
          <a:effectLst/>
        </p:spPr>
        <p:txBody>
          <a:bodyPr anchor="ctr">
            <a:spAutoFit/>
          </a:bodyPr>
          <a:lstStyle/>
          <a:p>
            <a:pPr algn="just">
              <a:tabLst>
                <a:tab pos="450850" algn="l"/>
              </a:tabLst>
              <a:defRPr/>
            </a:pPr>
            <a:r>
              <a:rPr lang="es-ES" b="1" dirty="0">
                <a:solidFill>
                  <a:srgbClr val="000000"/>
                </a:solidFill>
                <a:ea typeface="MS Mincho" pitchFamily="49" charset="-128"/>
                <a:cs typeface="Times New Roman" pitchFamily="18" charset="0"/>
              </a:rPr>
              <a:t>Son objetivos y funciones de la ETP en la Provincia de Buenos Aires: </a:t>
            </a:r>
          </a:p>
          <a:p>
            <a:pPr algn="just">
              <a:tabLst>
                <a:tab pos="450850" algn="l"/>
              </a:tabLst>
              <a:defRPr/>
            </a:pPr>
            <a:endParaRPr lang="es-AR" sz="1600" dirty="0"/>
          </a:p>
          <a:p>
            <a:pPr algn="just" eaLnBrk="0" hangingPunct="0">
              <a:buFontTx/>
              <a:buChar char="•"/>
              <a:tabLst>
                <a:tab pos="450850" algn="l"/>
              </a:tabLst>
              <a:defRPr/>
            </a:pPr>
            <a:r>
              <a:rPr lang="es-ES" sz="1650" b="1" u="sng" dirty="0">
                <a:solidFill>
                  <a:schemeClr val="tx2">
                    <a:lumMod val="60000"/>
                    <a:lumOff val="40000"/>
                  </a:schemeClr>
                </a:solidFill>
                <a:ea typeface="MS Mincho" pitchFamily="49" charset="-128"/>
                <a:cs typeface="Times New Roman" pitchFamily="18" charset="0"/>
              </a:rPr>
              <a:t>Aportar propuestas curriculares</a:t>
            </a:r>
            <a:r>
              <a:rPr lang="es-ES" sz="1650" b="1" dirty="0">
                <a:solidFill>
                  <a:schemeClr val="tx2">
                    <a:lumMod val="60000"/>
                    <a:lumOff val="40000"/>
                  </a:schemeClr>
                </a:solidFill>
                <a:ea typeface="MS Mincho" pitchFamily="49" charset="-128"/>
                <a:cs typeface="Times New Roman" pitchFamily="18" charset="0"/>
              </a:rPr>
              <a:t> </a:t>
            </a:r>
            <a:r>
              <a:rPr lang="es-ES" sz="1650" dirty="0">
                <a:solidFill>
                  <a:srgbClr val="000000"/>
                </a:solidFill>
                <a:ea typeface="MS Mincho" pitchFamily="49" charset="-128"/>
                <a:cs typeface="Times New Roman" pitchFamily="18" charset="0"/>
              </a:rPr>
              <a:t>para la formación de Técnicos medios y superiores y de cursos de Formación Profesional en las áreas Agropecuaria, Minera, Industrial y de Servicios  de acuerdo con las necesidades y potencialidades del contexto socio-económico regional, provincial y nacional, articulando con los procesos científicos, tecnológicos, de desarrollo e innovación productiva en vigencia en la Provincia, en el país y en la región.</a:t>
            </a:r>
            <a:endParaRPr lang="es-AR" sz="1650" dirty="0"/>
          </a:p>
          <a:p>
            <a:pPr algn="just" eaLnBrk="0" hangingPunct="0">
              <a:buFontTx/>
              <a:buChar char="•"/>
              <a:tabLst>
                <a:tab pos="450850" algn="l"/>
              </a:tabLst>
              <a:defRPr/>
            </a:pPr>
            <a:r>
              <a:rPr lang="es-ES" sz="1650" b="1" u="sng" dirty="0">
                <a:solidFill>
                  <a:schemeClr val="tx2">
                    <a:lumMod val="60000"/>
                    <a:lumOff val="40000"/>
                  </a:schemeClr>
                </a:solidFill>
                <a:ea typeface="MS Mincho" pitchFamily="49" charset="-128"/>
                <a:cs typeface="Times New Roman" pitchFamily="18" charset="0"/>
              </a:rPr>
              <a:t>Formular proyectos de mejoramiento y fortalecimiento</a:t>
            </a:r>
            <a:r>
              <a:rPr lang="es-ES" sz="1650" dirty="0">
                <a:solidFill>
                  <a:srgbClr val="000000"/>
                </a:solidFill>
                <a:ea typeface="MS Mincho" pitchFamily="49" charset="-128"/>
                <a:cs typeface="Times New Roman" pitchFamily="18" charset="0"/>
              </a:rPr>
              <a:t> de las instituciones y los programas de los niveles de Educación Secundaria y Educación Superior y de la modalidad Formación Profesional articulándolos organizativamente con las respectivas Direcciones de Nivel y Modalidades, en el marco de políticas provinciales y estrategias que integren las particularidades y diversidades de la Provincia, sus habitantes y sus culturas</a:t>
            </a:r>
            <a:endParaRPr lang="es-AR" sz="1650" dirty="0"/>
          </a:p>
          <a:p>
            <a:pPr algn="just" eaLnBrk="0" hangingPunct="0">
              <a:buFontTx/>
              <a:buChar char="•"/>
              <a:tabLst>
                <a:tab pos="450850" algn="l"/>
              </a:tabLst>
              <a:defRPr/>
            </a:pPr>
            <a:r>
              <a:rPr lang="es-ES" sz="1650" b="1" u="sng" dirty="0">
                <a:solidFill>
                  <a:schemeClr val="tx2">
                    <a:lumMod val="60000"/>
                    <a:lumOff val="40000"/>
                  </a:schemeClr>
                </a:solidFill>
                <a:ea typeface="MS Mincho" pitchFamily="49" charset="-128"/>
                <a:cs typeface="Times New Roman" pitchFamily="18" charset="0"/>
              </a:rPr>
              <a:t>Proponer instancias que apunten a garantizar los derechos de igualdad, inclusión, calidad y justicia social de todos los jóvenes, adolescentes, adultos y adultos mayores</a:t>
            </a:r>
            <a:r>
              <a:rPr lang="es-ES" sz="1650" b="1" dirty="0">
                <a:solidFill>
                  <a:schemeClr val="tx2">
                    <a:lumMod val="60000"/>
                    <a:lumOff val="40000"/>
                  </a:schemeClr>
                </a:solidFill>
                <a:ea typeface="MS Mincho" pitchFamily="49" charset="-128"/>
                <a:cs typeface="Times New Roman" pitchFamily="18" charset="0"/>
              </a:rPr>
              <a:t> </a:t>
            </a:r>
            <a:r>
              <a:rPr lang="es-ES" sz="1650" dirty="0">
                <a:solidFill>
                  <a:srgbClr val="000000"/>
                </a:solidFill>
                <a:ea typeface="MS Mincho" pitchFamily="49" charset="-128"/>
                <a:cs typeface="Times New Roman" pitchFamily="18" charset="0"/>
              </a:rPr>
              <a:t>que componen la comunidad educativa de la Provincia de Buenos Aires como elemento clave de las estrategias de desarrollo y crecimiento socioeconómico de la Provincia y sus regiones.</a:t>
            </a:r>
            <a:endParaRPr lang="es-AR" sz="1650" dirty="0"/>
          </a:p>
          <a:p>
            <a:pPr algn="just" eaLnBrk="0" hangingPunct="0">
              <a:buFontTx/>
              <a:buChar char="•"/>
              <a:tabLst>
                <a:tab pos="450850" algn="l"/>
              </a:tabLst>
              <a:defRPr/>
            </a:pPr>
            <a:r>
              <a:rPr lang="es-ES" sz="1650" dirty="0">
                <a:solidFill>
                  <a:srgbClr val="000000"/>
                </a:solidFill>
                <a:ea typeface="MS Mincho" pitchFamily="49" charset="-128"/>
                <a:cs typeface="Times New Roman" pitchFamily="18" charset="0"/>
              </a:rPr>
              <a:t>Plantear </a:t>
            </a:r>
            <a:r>
              <a:rPr lang="es-ES" sz="1650" b="1" u="sng" dirty="0">
                <a:solidFill>
                  <a:schemeClr val="tx2">
                    <a:lumMod val="60000"/>
                    <a:lumOff val="40000"/>
                  </a:schemeClr>
                </a:solidFill>
                <a:ea typeface="MS Mincho" pitchFamily="49" charset="-128"/>
                <a:cs typeface="Times New Roman" pitchFamily="18" charset="0"/>
              </a:rPr>
              <a:t>articulaciones</a:t>
            </a:r>
            <a:r>
              <a:rPr lang="es-ES" sz="1650" u="sng" dirty="0">
                <a:solidFill>
                  <a:srgbClr val="000000"/>
                </a:solidFill>
                <a:ea typeface="MS Mincho" pitchFamily="49" charset="-128"/>
                <a:cs typeface="Times New Roman" pitchFamily="18" charset="0"/>
              </a:rPr>
              <a:t> </a:t>
            </a:r>
            <a:r>
              <a:rPr lang="es-ES" sz="1650" dirty="0">
                <a:solidFill>
                  <a:srgbClr val="000000"/>
                </a:solidFill>
                <a:ea typeface="MS Mincho" pitchFamily="49" charset="-128"/>
                <a:cs typeface="Times New Roman" pitchFamily="18" charset="0"/>
              </a:rPr>
              <a:t>de las instituciones y los programas de Educación Secundaria, Educación Superior y de Formación Profesional, con aquellos ámbitos de la ciencia, la tecnología, la producción y el trabajo que puedan aportar recursos materiales y simbólicos para el completo desarrollo de la educación agropecuaria, minera, industrial y de servicios a través de mecanismos que garanticen el carácter pedagógico y formador de toda práctica.</a:t>
            </a:r>
            <a:endParaRPr lang="es-AR" sz="1650" dirty="0"/>
          </a:p>
          <a:p>
            <a:pPr algn="just" eaLnBrk="0" hangingPunct="0">
              <a:buFontTx/>
              <a:buChar char="•"/>
              <a:tabLst>
                <a:tab pos="450850" algn="l"/>
              </a:tabLst>
              <a:defRPr/>
            </a:pPr>
            <a:r>
              <a:rPr lang="es-ES" sz="1650" b="1" u="sng" dirty="0">
                <a:solidFill>
                  <a:schemeClr val="tx2">
                    <a:lumMod val="60000"/>
                    <a:lumOff val="40000"/>
                  </a:schemeClr>
                </a:solidFill>
                <a:ea typeface="MS Mincho" pitchFamily="49" charset="-128"/>
                <a:cs typeface="Times New Roman" pitchFamily="18" charset="0"/>
              </a:rPr>
              <a:t>Recuperar y desarrollar propuestas pedagógicas y organizativas </a:t>
            </a:r>
            <a:r>
              <a:rPr lang="es-ES" sz="1650" dirty="0">
                <a:solidFill>
                  <a:srgbClr val="000000"/>
                </a:solidFill>
                <a:ea typeface="MS Mincho" pitchFamily="49" charset="-128"/>
                <a:cs typeface="Times New Roman" pitchFamily="18" charset="0"/>
              </a:rPr>
              <a:t>que forman  técnicos con capacidades para promover el desarrollo rural y emprendimientos asociativos y/o cooperativos, sobre la base de las producciones familiares, el cuidado del ambiente y la diversificación en términos de producción y consumo, así como propiciar la soberanía alimentaria.</a:t>
            </a:r>
          </a:p>
          <a:p>
            <a:pPr algn="r" eaLnBrk="0" hangingPunct="0">
              <a:tabLst>
                <a:tab pos="450850" algn="l"/>
              </a:tabLst>
              <a:defRPr/>
            </a:pPr>
            <a:r>
              <a:rPr lang="es-ES" sz="1600" b="1" i="1" dirty="0">
                <a:solidFill>
                  <a:srgbClr val="000000"/>
                </a:solidFill>
                <a:ea typeface="MS Mincho" pitchFamily="49" charset="-128"/>
                <a:cs typeface="Times New Roman" pitchFamily="18" charset="0"/>
              </a:rPr>
              <a:t>Artículo 36, </a:t>
            </a:r>
            <a:r>
              <a:rPr lang="es-ES" sz="1600" i="1" dirty="0">
                <a:solidFill>
                  <a:srgbClr val="000000"/>
                </a:solidFill>
                <a:ea typeface="MS Mincho" pitchFamily="49" charset="-128"/>
                <a:cs typeface="Times New Roman" pitchFamily="18" charset="0"/>
              </a:rPr>
              <a:t>LPE Nº 13688</a:t>
            </a:r>
            <a:endParaRPr lang="es-ES" sz="1600" i="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55576" y="404664"/>
            <a:ext cx="7772400" cy="1470025"/>
          </a:xfrm>
        </p:spPr>
        <p:txBody>
          <a:bodyPr/>
          <a:lstStyle/>
          <a:p>
            <a:r>
              <a:rPr lang="es-AR" dirty="0" smtClean="0"/>
              <a:t>AUTORIDAD PEDAGOGICA</a:t>
            </a:r>
            <a:endParaRPr lang="es-AR" dirty="0"/>
          </a:p>
        </p:txBody>
      </p:sp>
      <p:sp>
        <p:nvSpPr>
          <p:cNvPr id="3" name="2 Subtítulo"/>
          <p:cNvSpPr>
            <a:spLocks noGrp="1"/>
          </p:cNvSpPr>
          <p:nvPr>
            <p:ph type="subTitle" idx="1"/>
          </p:nvPr>
        </p:nvSpPr>
        <p:spPr>
          <a:xfrm>
            <a:off x="1371600" y="2060848"/>
            <a:ext cx="6400800" cy="3577952"/>
          </a:xfrm>
        </p:spPr>
        <p:txBody>
          <a:bodyPr/>
          <a:lstStyle/>
          <a:p>
            <a:r>
              <a:rPr lang="es-AR" dirty="0" smtClean="0">
                <a:solidFill>
                  <a:schemeClr val="accent1"/>
                </a:solidFill>
              </a:rPr>
              <a:t>INGREDIENTE NECESARIO PARA LA EFICACIA DEL TRABAJO PEDAGOGICO, ES CADA VEZ MAS EL PRODUCTO DE UN ESFUERZO PERSONAL DE LOS DOCENTES </a:t>
            </a:r>
            <a:endParaRPr lang="es-AR" dirty="0">
              <a:solidFill>
                <a:schemeClr val="accent1"/>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386610"/>
          </a:xfrm>
        </p:spPr>
        <p:txBody>
          <a:bodyPr>
            <a:noAutofit/>
          </a:bodyPr>
          <a:lstStyle/>
          <a:p>
            <a:r>
              <a:rPr lang="es-ES" sz="2400" dirty="0" smtClean="0"/>
              <a:t>La autoridad docente se construye sobre una base institucional y</a:t>
            </a:r>
            <a:r>
              <a:rPr lang="es-AR" sz="2400" dirty="0" smtClean="0"/>
              <a:t/>
            </a:r>
            <a:br>
              <a:rPr lang="es-AR" sz="2400" dirty="0" smtClean="0"/>
            </a:br>
            <a:r>
              <a:rPr lang="es-ES" sz="2400" dirty="0" smtClean="0"/>
              <a:t>condiciones personales y profesionales. La base institucional consiste en el</a:t>
            </a:r>
            <a:r>
              <a:rPr lang="es-AR" sz="2400" dirty="0" smtClean="0"/>
              <a:t/>
            </a:r>
            <a:br>
              <a:rPr lang="es-AR" sz="2400" dirty="0" smtClean="0"/>
            </a:br>
            <a:r>
              <a:rPr lang="es-ES" sz="2400" dirty="0" smtClean="0"/>
              <a:t>apoyo y el respaldo que la institución, a través de quienes conducen, ofrece a</a:t>
            </a:r>
            <a:r>
              <a:rPr lang="es-AR" sz="2400" dirty="0" smtClean="0"/>
              <a:t/>
            </a:r>
            <a:br>
              <a:rPr lang="es-AR" sz="2400" dirty="0" smtClean="0"/>
            </a:br>
            <a:r>
              <a:rPr lang="es-ES" sz="2400" dirty="0" smtClean="0"/>
              <a:t>los docentes para que estos lleven a cabo sus prácticas con la tranquilidad que</a:t>
            </a:r>
            <a:r>
              <a:rPr lang="es-AR" sz="2400" dirty="0" smtClean="0"/>
              <a:t/>
            </a:r>
            <a:br>
              <a:rPr lang="es-AR" sz="2400" dirty="0" smtClean="0"/>
            </a:br>
            <a:r>
              <a:rPr lang="es-ES" sz="2400" dirty="0" smtClean="0"/>
              <a:t>supone saberse contenidos dentro de un marco previamente definido y</a:t>
            </a:r>
            <a:r>
              <a:rPr lang="es-AR" sz="2400" dirty="0" smtClean="0"/>
              <a:t/>
            </a:r>
            <a:br>
              <a:rPr lang="es-AR" sz="2400" dirty="0" smtClean="0"/>
            </a:br>
            <a:r>
              <a:rPr lang="es-ES" sz="2400" dirty="0" smtClean="0"/>
              <a:t>coherentemente sostenido.</a:t>
            </a:r>
            <a:r>
              <a:rPr lang="es-AR" sz="2400" dirty="0" smtClean="0"/>
              <a:t/>
            </a:r>
            <a:br>
              <a:rPr lang="es-AR" sz="2400" dirty="0" smtClean="0"/>
            </a:br>
            <a:endParaRPr lang="es-AR" sz="24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962674"/>
          </a:xfrm>
        </p:spPr>
        <p:txBody>
          <a:bodyPr>
            <a:normAutofit fontScale="90000"/>
          </a:bodyPr>
          <a:lstStyle/>
          <a:p>
            <a:pPr>
              <a:lnSpc>
                <a:spcPct val="150000"/>
              </a:lnSpc>
            </a:pPr>
            <a:r>
              <a:rPr lang="es-ES" sz="2000" dirty="0" smtClean="0"/>
              <a:t>La autoridad pedagógica debe poder articular tres aspectos</a:t>
            </a:r>
            <a:r>
              <a:rPr lang="es-AR" sz="2000" dirty="0" smtClean="0"/>
              <a:t/>
            </a:r>
            <a:br>
              <a:rPr lang="es-AR" sz="2000" dirty="0" smtClean="0"/>
            </a:br>
            <a:r>
              <a:rPr lang="es-ES" sz="2000" dirty="0" smtClean="0"/>
              <a:t>intrínsecamente relacionados que se conjugan en un ejercicio de</a:t>
            </a:r>
            <a:r>
              <a:rPr lang="es-AR" sz="2000" dirty="0" smtClean="0"/>
              <a:t/>
            </a:r>
            <a:br>
              <a:rPr lang="es-AR" sz="2000" dirty="0" smtClean="0"/>
            </a:br>
            <a:r>
              <a:rPr lang="es-ES" sz="2000" dirty="0" smtClean="0"/>
              <a:t>conocimientos, prácticas, normativas y vínculos:</a:t>
            </a:r>
            <a:r>
              <a:rPr lang="es-AR" sz="2000" dirty="0" smtClean="0"/>
              <a:t/>
            </a:r>
            <a:br>
              <a:rPr lang="es-AR" sz="2000" dirty="0" smtClean="0"/>
            </a:br>
            <a:r>
              <a:rPr lang="es-ES" sz="2000" dirty="0" smtClean="0">
                <a:solidFill>
                  <a:schemeClr val="accent1"/>
                </a:solidFill>
              </a:rPr>
              <a:t>- Un saber pedagógico: la formación y la capacitación permiten al</a:t>
            </a:r>
            <a:r>
              <a:rPr lang="es-AR" sz="2000" dirty="0" smtClean="0">
                <a:solidFill>
                  <a:schemeClr val="accent1"/>
                </a:solidFill>
              </a:rPr>
              <a:t/>
            </a:r>
            <a:br>
              <a:rPr lang="es-AR" sz="2000" dirty="0" smtClean="0">
                <a:solidFill>
                  <a:schemeClr val="accent1"/>
                </a:solidFill>
              </a:rPr>
            </a:br>
            <a:r>
              <a:rPr lang="es-ES" sz="2000" dirty="0" smtClean="0">
                <a:solidFill>
                  <a:schemeClr val="accent1"/>
                </a:solidFill>
              </a:rPr>
              <a:t>docente referenciar sus prácticas en marcos que articulen la teoría con la</a:t>
            </a:r>
            <a:r>
              <a:rPr lang="es-AR" sz="2000" dirty="0" smtClean="0">
                <a:solidFill>
                  <a:schemeClr val="accent1"/>
                </a:solidFill>
              </a:rPr>
              <a:t/>
            </a:r>
            <a:br>
              <a:rPr lang="es-AR" sz="2000" dirty="0" smtClean="0">
                <a:solidFill>
                  <a:schemeClr val="accent1"/>
                </a:solidFill>
              </a:rPr>
            </a:br>
            <a:r>
              <a:rPr lang="es-ES" sz="2000" dirty="0" smtClean="0">
                <a:solidFill>
                  <a:schemeClr val="accent1"/>
                </a:solidFill>
              </a:rPr>
              <a:t>práctica. Una sin la otra no acreditan la autoridad pedagógica.</a:t>
            </a:r>
            <a:r>
              <a:rPr lang="es-AR" sz="2000" dirty="0" smtClean="0"/>
              <a:t/>
            </a:r>
            <a:br>
              <a:rPr lang="es-AR" sz="2000" dirty="0" smtClean="0"/>
            </a:br>
            <a:r>
              <a:rPr lang="es-ES" sz="2000" dirty="0" smtClean="0"/>
              <a:t>- Un sostén en la normativa: La autoridad pedagógica se ejerce</a:t>
            </a:r>
            <a:r>
              <a:rPr lang="es-AR" sz="2000" dirty="0" smtClean="0"/>
              <a:t/>
            </a:r>
            <a:br>
              <a:rPr lang="es-AR" sz="2000" dirty="0" smtClean="0"/>
            </a:br>
            <a:r>
              <a:rPr lang="es-ES" sz="2000" dirty="0" smtClean="0"/>
              <a:t>desde un puesto de trabajo que tiene un encuadre en cuanto a derechos y</a:t>
            </a:r>
            <a:r>
              <a:rPr lang="es-AR" sz="2000" dirty="0" smtClean="0"/>
              <a:t/>
            </a:r>
            <a:br>
              <a:rPr lang="es-AR" sz="2000" dirty="0" smtClean="0"/>
            </a:br>
            <a:r>
              <a:rPr lang="es-ES" sz="2000" dirty="0" smtClean="0"/>
              <a:t>obligaciones, garantizando la igualdad de oportunidades en la trayectoria</a:t>
            </a:r>
            <a:r>
              <a:rPr lang="es-AR" sz="2000" dirty="0" smtClean="0"/>
              <a:t/>
            </a:r>
            <a:br>
              <a:rPr lang="es-AR" sz="2000" dirty="0" smtClean="0"/>
            </a:br>
            <a:r>
              <a:rPr lang="es-ES" sz="2000" dirty="0" smtClean="0"/>
              <a:t>del sistema educativo.</a:t>
            </a:r>
            <a:r>
              <a:rPr lang="es-AR" sz="2000" dirty="0" smtClean="0"/>
              <a:t/>
            </a:r>
            <a:br>
              <a:rPr lang="es-AR" sz="2000" dirty="0" smtClean="0"/>
            </a:br>
            <a:r>
              <a:rPr lang="es-ES" sz="2000" dirty="0" smtClean="0">
                <a:solidFill>
                  <a:schemeClr val="accent1"/>
                </a:solidFill>
              </a:rPr>
              <a:t>- Una vinculación con los otros: que permita proyectarse e</a:t>
            </a:r>
            <a:r>
              <a:rPr lang="es-AR" sz="2000" dirty="0" smtClean="0">
                <a:solidFill>
                  <a:schemeClr val="accent1"/>
                </a:solidFill>
              </a:rPr>
              <a:t/>
            </a:r>
            <a:br>
              <a:rPr lang="es-AR" sz="2000" dirty="0" smtClean="0">
                <a:solidFill>
                  <a:schemeClr val="accent1"/>
                </a:solidFill>
              </a:rPr>
            </a:br>
            <a:r>
              <a:rPr lang="es-ES" sz="2000" dirty="0" smtClean="0">
                <a:solidFill>
                  <a:schemeClr val="accent1"/>
                </a:solidFill>
              </a:rPr>
              <a:t>interpretar los signos y los sentidos de los demás, de un estar para</a:t>
            </a:r>
            <a:r>
              <a:rPr lang="es-AR" sz="2000" dirty="0" smtClean="0">
                <a:solidFill>
                  <a:schemeClr val="accent1"/>
                </a:solidFill>
              </a:rPr>
              <a:t/>
            </a:r>
            <a:br>
              <a:rPr lang="es-AR" sz="2000" dirty="0" smtClean="0">
                <a:solidFill>
                  <a:schemeClr val="accent1"/>
                </a:solidFill>
              </a:rPr>
            </a:br>
            <a:r>
              <a:rPr lang="es-ES" sz="2000" dirty="0" smtClean="0">
                <a:solidFill>
                  <a:schemeClr val="accent1"/>
                </a:solidFill>
              </a:rPr>
              <a:t>comunicar y dejar que se comuniquen, en un hacer inteligente</a:t>
            </a:r>
            <a:r>
              <a:rPr lang="es-ES" sz="1400" dirty="0" smtClean="0">
                <a:solidFill>
                  <a:schemeClr val="accent1"/>
                </a:solidFill>
              </a:rPr>
              <a:t>.</a:t>
            </a:r>
            <a:r>
              <a:rPr lang="es-AR" sz="1400" dirty="0" smtClean="0">
                <a:solidFill>
                  <a:schemeClr val="accent1"/>
                </a:solidFill>
              </a:rPr>
              <a:t/>
            </a:r>
            <a:br>
              <a:rPr lang="es-AR" sz="1400" dirty="0" smtClean="0">
                <a:solidFill>
                  <a:schemeClr val="accent1"/>
                </a:solidFill>
              </a:rPr>
            </a:br>
            <a:endParaRPr lang="es-AR" sz="1400" dirty="0">
              <a:solidFill>
                <a:schemeClr val="accent1"/>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178698"/>
          </a:xfrm>
        </p:spPr>
        <p:txBody>
          <a:bodyPr>
            <a:noAutofit/>
          </a:bodyPr>
          <a:lstStyle/>
          <a:p>
            <a:r>
              <a:rPr lang="es-ES" sz="2000" dirty="0" smtClean="0">
                <a:solidFill>
                  <a:schemeClr val="accent1"/>
                </a:solidFill>
              </a:rPr>
              <a:t>La responsabilidad de los educadores no es cumplir mecánicamente</a:t>
            </a:r>
            <a:r>
              <a:rPr lang="es-AR" sz="2000" dirty="0" smtClean="0">
                <a:solidFill>
                  <a:schemeClr val="accent1"/>
                </a:solidFill>
              </a:rPr>
              <a:t/>
            </a:r>
            <a:br>
              <a:rPr lang="es-AR" sz="2000" dirty="0" smtClean="0">
                <a:solidFill>
                  <a:schemeClr val="accent1"/>
                </a:solidFill>
              </a:rPr>
            </a:br>
            <a:r>
              <a:rPr lang="es-ES" sz="2000" dirty="0" smtClean="0">
                <a:solidFill>
                  <a:schemeClr val="accent1"/>
                </a:solidFill>
              </a:rPr>
              <a:t>con un mandato sino analizar cuál es la transmisión cultural que debe tener</a:t>
            </a:r>
            <a:r>
              <a:rPr lang="es-AR" sz="2000" dirty="0" smtClean="0">
                <a:solidFill>
                  <a:schemeClr val="accent1"/>
                </a:solidFill>
              </a:rPr>
              <a:t/>
            </a:r>
            <a:br>
              <a:rPr lang="es-AR" sz="2000" dirty="0" smtClean="0">
                <a:solidFill>
                  <a:schemeClr val="accent1"/>
                </a:solidFill>
              </a:rPr>
            </a:br>
            <a:r>
              <a:rPr lang="es-ES" sz="2000" dirty="0" smtClean="0">
                <a:solidFill>
                  <a:schemeClr val="accent1"/>
                </a:solidFill>
              </a:rPr>
              <a:t>lugar hoy, con qué contenidos, con qué formas de autoridad; y dejar espacio</a:t>
            </a:r>
            <a:r>
              <a:rPr lang="es-AR" sz="2000" dirty="0" smtClean="0">
                <a:solidFill>
                  <a:schemeClr val="accent1"/>
                </a:solidFill>
              </a:rPr>
              <a:t/>
            </a:r>
            <a:br>
              <a:rPr lang="es-AR" sz="2000" dirty="0" smtClean="0">
                <a:solidFill>
                  <a:schemeClr val="accent1"/>
                </a:solidFill>
              </a:rPr>
            </a:br>
            <a:r>
              <a:rPr lang="es-ES" sz="2000" dirty="0" smtClean="0">
                <a:solidFill>
                  <a:schemeClr val="accent1"/>
                </a:solidFill>
              </a:rPr>
              <a:t>para crear pedagogías nuevas. Transmitir pero habilitando a los otros, para que</a:t>
            </a:r>
            <a:r>
              <a:rPr lang="es-AR" sz="2000" dirty="0" smtClean="0">
                <a:solidFill>
                  <a:schemeClr val="accent1"/>
                </a:solidFill>
              </a:rPr>
              <a:t/>
            </a:r>
            <a:br>
              <a:rPr lang="es-AR" sz="2000" dirty="0" smtClean="0">
                <a:solidFill>
                  <a:schemeClr val="accent1"/>
                </a:solidFill>
              </a:rPr>
            </a:br>
            <a:r>
              <a:rPr lang="es-ES" sz="2000" dirty="0" smtClean="0">
                <a:solidFill>
                  <a:schemeClr val="accent1"/>
                </a:solidFill>
              </a:rPr>
              <a:t>el legado sea recreado, y así se enriquezca el mundo común que habitamos</a:t>
            </a:r>
            <a:r>
              <a:rPr lang="es-AR" sz="2000" dirty="0" smtClean="0">
                <a:solidFill>
                  <a:schemeClr val="accent1"/>
                </a:solidFill>
              </a:rPr>
              <a:t/>
            </a:r>
            <a:br>
              <a:rPr lang="es-AR" sz="2000" dirty="0" smtClean="0">
                <a:solidFill>
                  <a:schemeClr val="accent1"/>
                </a:solidFill>
              </a:rPr>
            </a:br>
            <a:r>
              <a:rPr lang="es-ES" sz="2000" dirty="0" smtClean="0">
                <a:solidFill>
                  <a:schemeClr val="accent1"/>
                </a:solidFill>
              </a:rPr>
              <a:t>adultos y jóvenes.</a:t>
            </a:r>
            <a:r>
              <a:rPr lang="es-AR" sz="2000" dirty="0" smtClean="0">
                <a:solidFill>
                  <a:schemeClr val="accent1"/>
                </a:solidFill>
              </a:rPr>
              <a:t/>
            </a:r>
            <a:br>
              <a:rPr lang="es-AR" sz="2000" dirty="0" smtClean="0">
                <a:solidFill>
                  <a:schemeClr val="accent1"/>
                </a:solidFill>
              </a:rPr>
            </a:br>
            <a:r>
              <a:rPr lang="es-ES" sz="2000" dirty="0" smtClean="0">
                <a:solidFill>
                  <a:schemeClr val="accent1"/>
                </a:solidFill>
              </a:rPr>
              <a:t>Hablar de autoridad es también hablar de lazos, de relaciones, de dos o</a:t>
            </a:r>
            <a:r>
              <a:rPr lang="es-AR" sz="2000" dirty="0" smtClean="0">
                <a:solidFill>
                  <a:schemeClr val="accent1"/>
                </a:solidFill>
              </a:rPr>
              <a:t/>
            </a:r>
            <a:br>
              <a:rPr lang="es-AR" sz="2000" dirty="0" smtClean="0">
                <a:solidFill>
                  <a:schemeClr val="accent1"/>
                </a:solidFill>
              </a:rPr>
            </a:br>
            <a:r>
              <a:rPr lang="es-ES" sz="2000" dirty="0" smtClean="0">
                <a:solidFill>
                  <a:schemeClr val="accent1"/>
                </a:solidFill>
              </a:rPr>
              <a:t>más de dos y de lo que entre ellos ocurre en el espacio de “vivir juntos”. Pensar</a:t>
            </a:r>
            <a:r>
              <a:rPr lang="es-AR" sz="2000" dirty="0" smtClean="0">
                <a:solidFill>
                  <a:schemeClr val="accent1"/>
                </a:solidFill>
              </a:rPr>
              <a:t/>
            </a:r>
            <a:br>
              <a:rPr lang="es-AR" sz="2000" dirty="0" smtClean="0">
                <a:solidFill>
                  <a:schemeClr val="accent1"/>
                </a:solidFill>
              </a:rPr>
            </a:br>
            <a:r>
              <a:rPr lang="es-ES" sz="2000" dirty="0" smtClean="0">
                <a:solidFill>
                  <a:schemeClr val="accent1"/>
                </a:solidFill>
              </a:rPr>
              <a:t>a la autoridad en una trama de encuentros, allí donde al menos dos en relación</a:t>
            </a:r>
            <a:r>
              <a:rPr lang="es-AR" sz="2000" dirty="0" smtClean="0">
                <a:solidFill>
                  <a:schemeClr val="accent1"/>
                </a:solidFill>
              </a:rPr>
              <a:t/>
            </a:r>
            <a:br>
              <a:rPr lang="es-AR" sz="2000" dirty="0" smtClean="0">
                <a:solidFill>
                  <a:schemeClr val="accent1"/>
                </a:solidFill>
              </a:rPr>
            </a:br>
            <a:r>
              <a:rPr lang="es-ES" sz="2000" dirty="0" smtClean="0">
                <a:solidFill>
                  <a:schemeClr val="accent1"/>
                </a:solidFill>
              </a:rPr>
              <a:t>asimétrica entrelazan sus subjetividades en un tiempo y un espacio cultural,</a:t>
            </a:r>
            <a:r>
              <a:rPr lang="es-AR" sz="2000" dirty="0" smtClean="0">
                <a:solidFill>
                  <a:schemeClr val="accent1"/>
                </a:solidFill>
              </a:rPr>
              <a:t/>
            </a:r>
            <a:br>
              <a:rPr lang="es-AR" sz="2000" dirty="0" smtClean="0">
                <a:solidFill>
                  <a:schemeClr val="accent1"/>
                </a:solidFill>
              </a:rPr>
            </a:br>
            <a:r>
              <a:rPr lang="es-ES" sz="2000" dirty="0" smtClean="0">
                <a:solidFill>
                  <a:schemeClr val="accent1"/>
                </a:solidFill>
              </a:rPr>
              <a:t>histórico, social en común, para perpetuarlos y recrearlos.</a:t>
            </a:r>
            <a:r>
              <a:rPr lang="es-AR" sz="2000" dirty="0" smtClean="0">
                <a:solidFill>
                  <a:schemeClr val="accent1"/>
                </a:solidFill>
              </a:rPr>
              <a:t/>
            </a:r>
            <a:br>
              <a:rPr lang="es-AR" sz="2000" dirty="0" smtClean="0">
                <a:solidFill>
                  <a:schemeClr val="accent1"/>
                </a:solidFill>
              </a:rPr>
            </a:br>
            <a:endParaRPr lang="es-AR" sz="2000" dirty="0">
              <a:solidFill>
                <a:schemeClr val="accent1"/>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0"/>
            <a:ext cx="8229600" cy="6858000"/>
          </a:xfrm>
        </p:spPr>
        <p:txBody>
          <a:bodyPr>
            <a:normAutofit fontScale="90000"/>
          </a:bodyPr>
          <a:lstStyle/>
          <a:p>
            <a:r>
              <a:rPr lang="es-ES" sz="3100" dirty="0" smtClean="0">
                <a:solidFill>
                  <a:schemeClr val="accent1"/>
                </a:solidFill>
              </a:rPr>
              <a:t>El ejercicio de la autoridad supone una renuncia a la omnipotencia, a la</a:t>
            </a:r>
            <a:r>
              <a:rPr lang="es-AR" sz="3100" dirty="0" smtClean="0">
                <a:solidFill>
                  <a:schemeClr val="accent1"/>
                </a:solidFill>
              </a:rPr>
              <a:t/>
            </a:r>
            <a:br>
              <a:rPr lang="es-AR" sz="3100" dirty="0" smtClean="0">
                <a:solidFill>
                  <a:schemeClr val="accent1"/>
                </a:solidFill>
              </a:rPr>
            </a:br>
            <a:r>
              <a:rPr lang="es-ES" sz="3100" dirty="0" smtClean="0">
                <a:solidFill>
                  <a:schemeClr val="accent1"/>
                </a:solidFill>
              </a:rPr>
              <a:t>totalidad, al control del otro, a capturar y cambiarlo según los propios deseos.</a:t>
            </a:r>
            <a:r>
              <a:rPr lang="es-AR" sz="3100" dirty="0" smtClean="0">
                <a:solidFill>
                  <a:schemeClr val="accent1"/>
                </a:solidFill>
              </a:rPr>
              <a:t/>
            </a:r>
            <a:br>
              <a:rPr lang="es-AR" sz="3100" dirty="0" smtClean="0">
                <a:solidFill>
                  <a:schemeClr val="accent1"/>
                </a:solidFill>
              </a:rPr>
            </a:br>
            <a:r>
              <a:rPr lang="es-ES" sz="3100" dirty="0" smtClean="0">
                <a:solidFill>
                  <a:schemeClr val="accent1"/>
                </a:solidFill>
              </a:rPr>
              <a:t>La función pedagógica desde el lugar de la asimetría tiene la</a:t>
            </a:r>
            <a:r>
              <a:rPr lang="es-AR" sz="3100" dirty="0" smtClean="0">
                <a:solidFill>
                  <a:schemeClr val="accent1"/>
                </a:solidFill>
              </a:rPr>
              <a:t/>
            </a:r>
            <a:br>
              <a:rPr lang="es-AR" sz="3100" dirty="0" smtClean="0">
                <a:solidFill>
                  <a:schemeClr val="accent1"/>
                </a:solidFill>
              </a:rPr>
            </a:br>
            <a:r>
              <a:rPr lang="es-ES" sz="3100" dirty="0" smtClean="0">
                <a:solidFill>
                  <a:schemeClr val="accent1"/>
                </a:solidFill>
              </a:rPr>
              <a:t>responsabilidad de sostener el espacio para que circule la palabra, y los</a:t>
            </a:r>
            <a:r>
              <a:rPr lang="es-AR" sz="3100" dirty="0" smtClean="0">
                <a:solidFill>
                  <a:schemeClr val="accent1"/>
                </a:solidFill>
              </a:rPr>
              <a:t/>
            </a:r>
            <a:br>
              <a:rPr lang="es-AR" sz="3100" dirty="0" smtClean="0">
                <a:solidFill>
                  <a:schemeClr val="accent1"/>
                </a:solidFill>
              </a:rPr>
            </a:br>
            <a:r>
              <a:rPr lang="es-ES" sz="3100" dirty="0" smtClean="0">
                <a:solidFill>
                  <a:schemeClr val="accent1"/>
                </a:solidFill>
              </a:rPr>
              <a:t>saberes entren en juego. La responsabilidad de la función pedagógica es</a:t>
            </a:r>
            <a:r>
              <a:rPr lang="es-AR" sz="3100" dirty="0" smtClean="0">
                <a:solidFill>
                  <a:schemeClr val="accent1"/>
                </a:solidFill>
              </a:rPr>
              <a:t/>
            </a:r>
            <a:br>
              <a:rPr lang="es-AR" sz="3100" dirty="0" smtClean="0">
                <a:solidFill>
                  <a:schemeClr val="accent1"/>
                </a:solidFill>
              </a:rPr>
            </a:br>
            <a:r>
              <a:rPr lang="es-ES" sz="3100" dirty="0" smtClean="0">
                <a:solidFill>
                  <a:schemeClr val="accent1"/>
                </a:solidFill>
              </a:rPr>
              <a:t>habilitar el conocimiento, abrir la puerta a los otros, a los recién llegados, a los</a:t>
            </a:r>
            <a:r>
              <a:rPr lang="es-AR" sz="3100" dirty="0" smtClean="0">
                <a:solidFill>
                  <a:schemeClr val="accent1"/>
                </a:solidFill>
              </a:rPr>
              <a:t/>
            </a:r>
            <a:br>
              <a:rPr lang="es-AR" sz="3100" dirty="0" smtClean="0">
                <a:solidFill>
                  <a:schemeClr val="accent1"/>
                </a:solidFill>
              </a:rPr>
            </a:br>
            <a:r>
              <a:rPr lang="es-ES" sz="3100" dirty="0" smtClean="0">
                <a:solidFill>
                  <a:schemeClr val="accent1"/>
                </a:solidFill>
              </a:rPr>
              <a:t>que se incluyen en el sistema educativo, a los que asisten a la escuela para</a:t>
            </a:r>
            <a:r>
              <a:rPr lang="es-AR" sz="3100" dirty="0" smtClean="0">
                <a:solidFill>
                  <a:schemeClr val="accent1"/>
                </a:solidFill>
              </a:rPr>
              <a:t/>
            </a:r>
            <a:br>
              <a:rPr lang="es-AR" sz="3100" dirty="0" smtClean="0">
                <a:solidFill>
                  <a:schemeClr val="accent1"/>
                </a:solidFill>
              </a:rPr>
            </a:br>
            <a:r>
              <a:rPr lang="es-ES" sz="3100" dirty="0" smtClean="0">
                <a:solidFill>
                  <a:schemeClr val="accent1"/>
                </a:solidFill>
              </a:rPr>
              <a:t>educarse, y por lo tanto es función pedagógica enseñar.</a:t>
            </a:r>
            <a:r>
              <a:rPr lang="es-AR" dirty="0" smtClean="0">
                <a:solidFill>
                  <a:schemeClr val="accent1"/>
                </a:solidFill>
              </a:rPr>
              <a:t/>
            </a:r>
            <a:br>
              <a:rPr lang="es-AR" dirty="0" smtClean="0">
                <a:solidFill>
                  <a:schemeClr val="accent1"/>
                </a:solidFill>
              </a:rPr>
            </a:br>
            <a:endParaRPr lang="es-AR" dirty="0">
              <a:solidFill>
                <a:schemeClr val="accent1"/>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250706"/>
          </a:xfrm>
        </p:spPr>
        <p:txBody>
          <a:bodyPr>
            <a:normAutofit fontScale="90000"/>
          </a:bodyPr>
          <a:lstStyle/>
          <a:p>
            <a:r>
              <a:rPr lang="es-ES" sz="2400" dirty="0" smtClean="0"/>
              <a:t>El docente, desde sus diferentes roles, debe hacerse cargo de su</a:t>
            </a:r>
            <a:r>
              <a:rPr lang="es-AR" sz="2400" dirty="0" smtClean="0"/>
              <a:t/>
            </a:r>
            <a:br>
              <a:rPr lang="es-AR" sz="2400" dirty="0" smtClean="0"/>
            </a:br>
            <a:r>
              <a:rPr lang="es-ES" sz="2400" dirty="0" smtClean="0"/>
              <a:t>ineludible ejercicio de autoridad para la concreción del acto educativo, y la</a:t>
            </a:r>
            <a:r>
              <a:rPr lang="es-AR" sz="2400" dirty="0" smtClean="0"/>
              <a:t/>
            </a:r>
            <a:br>
              <a:rPr lang="es-AR" sz="2400" dirty="0" smtClean="0"/>
            </a:br>
            <a:r>
              <a:rPr lang="es-ES" sz="2400" dirty="0" smtClean="0"/>
              <a:t>escuela debe volverse un lugar autorizado, pero no “autoritario”, que no</a:t>
            </a:r>
            <a:r>
              <a:rPr lang="es-AR" sz="2400" dirty="0" smtClean="0"/>
              <a:t/>
            </a:r>
            <a:br>
              <a:rPr lang="es-AR" sz="2400" dirty="0" smtClean="0"/>
            </a:br>
            <a:r>
              <a:rPr lang="es-ES" sz="2400" dirty="0" smtClean="0"/>
              <a:t>disuelva las asimetrías sino que las vuelva motor de trabajo y las ponga en</a:t>
            </a:r>
            <a:r>
              <a:rPr lang="es-AR" sz="2400" dirty="0" smtClean="0"/>
              <a:t/>
            </a:r>
            <a:br>
              <a:rPr lang="es-AR" sz="2400" dirty="0" smtClean="0"/>
            </a:br>
            <a:r>
              <a:rPr lang="es-ES" sz="2400" dirty="0" smtClean="0"/>
              <a:t>diálogo y fricción con las otras formas de relación (igualdad, diferencia,</a:t>
            </a:r>
            <a:r>
              <a:rPr lang="es-AR" sz="2400" dirty="0" smtClean="0"/>
              <a:t/>
            </a:r>
            <a:br>
              <a:rPr lang="es-AR" sz="2400" dirty="0" smtClean="0"/>
            </a:br>
            <a:r>
              <a:rPr lang="es-ES" sz="2400" dirty="0" smtClean="0"/>
              <a:t>autonomía) entre alumnos y maestros.</a:t>
            </a:r>
            <a:r>
              <a:rPr lang="es-AR" sz="2400" dirty="0" smtClean="0"/>
              <a:t/>
            </a:r>
            <a:br>
              <a:rPr lang="es-AR" sz="2400" dirty="0" smtClean="0"/>
            </a:br>
            <a:r>
              <a:rPr lang="es-ES" sz="2400" dirty="0" smtClean="0"/>
              <a:t>La autoridad pedagógica se constituye en un saber ligado a la propia</a:t>
            </a:r>
            <a:r>
              <a:rPr lang="es-AR" sz="2400" dirty="0" smtClean="0"/>
              <a:t/>
            </a:r>
            <a:br>
              <a:rPr lang="es-AR" sz="2400" dirty="0" smtClean="0"/>
            </a:br>
            <a:r>
              <a:rPr lang="es-ES" sz="2400" dirty="0" smtClean="0"/>
              <a:t>reflexión sobre el lugar que ocupamos como adultos educadores, un saber</a:t>
            </a:r>
            <a:r>
              <a:rPr lang="es-AR" sz="2400" dirty="0" smtClean="0"/>
              <a:t/>
            </a:r>
            <a:br>
              <a:rPr lang="es-AR" sz="2400" dirty="0" smtClean="0"/>
            </a:br>
            <a:r>
              <a:rPr lang="es-ES" sz="2400" dirty="0" smtClean="0"/>
              <a:t>ligado a los gestos y actitudes y un saber ligado a lo que otros pueden enseñar</a:t>
            </a:r>
            <a:r>
              <a:rPr lang="es-AR" sz="2400" dirty="0" smtClean="0"/>
              <a:t/>
            </a:r>
            <a:br>
              <a:rPr lang="es-AR" sz="2400" dirty="0" smtClean="0"/>
            </a:br>
            <a:r>
              <a:rPr lang="es-ES" sz="2400" dirty="0" smtClean="0"/>
              <a:t>y aportar en la construcción de una autoridad democrática. Todos construimos</a:t>
            </a:r>
            <a:r>
              <a:rPr lang="es-AR" sz="2400" dirty="0" smtClean="0"/>
              <a:t/>
            </a:r>
            <a:br>
              <a:rPr lang="es-AR" sz="2400" dirty="0" smtClean="0"/>
            </a:br>
            <a:r>
              <a:rPr lang="es-ES" sz="2400" dirty="0" smtClean="0"/>
              <a:t>autoridad, esa es nuestra responsabilidad política.</a:t>
            </a:r>
            <a:r>
              <a:rPr lang="es-AR" dirty="0" smtClean="0"/>
              <a:t/>
            </a:r>
            <a:br>
              <a:rPr lang="es-AR" dirty="0" smtClean="0"/>
            </a:br>
            <a:endParaRPr lang="es-A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9525" y="9525"/>
            <a:ext cx="9286875" cy="685800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AR"/>
          </a:p>
        </p:txBody>
      </p:sp>
      <p:pic>
        <p:nvPicPr>
          <p:cNvPr id="9" name="Picture 4"/>
          <p:cNvPicPr>
            <a:picLocks noChangeAspect="1" noChangeArrowheads="1"/>
          </p:cNvPicPr>
          <p:nvPr/>
        </p:nvPicPr>
        <p:blipFill>
          <a:blip r:embed="rId2" cstate="print"/>
          <a:srcRect/>
          <a:stretch>
            <a:fillRect/>
          </a:stretch>
        </p:blipFill>
        <p:spPr bwMode="auto">
          <a:xfrm>
            <a:off x="79375" y="5653088"/>
            <a:ext cx="4500563" cy="1008062"/>
          </a:xfrm>
          <a:prstGeom prst="rect">
            <a:avLst/>
          </a:prstGeom>
          <a:noFill/>
          <a:ln w="12700">
            <a:solidFill>
              <a:schemeClr val="tx2">
                <a:lumMod val="40000"/>
                <a:lumOff val="60000"/>
              </a:schemeClr>
            </a:solidFill>
          </a:ln>
          <a:effectLst/>
          <a:extLst>
            <a:ext uri="{909E8E84-426E-40DD-AFC4-6F175D3DCCD1}"/>
            <a:ext uri="{91240B29-F687-4F45-9708-019B960494DF}"/>
            <a:ext uri="{AF507438-7753-43E0-B8FC-AC1667EBCBE1}"/>
          </a:extLst>
        </p:spPr>
      </p:pic>
      <p:sp>
        <p:nvSpPr>
          <p:cNvPr id="4" name="1 Título"/>
          <p:cNvSpPr>
            <a:spLocks noGrp="1"/>
          </p:cNvSpPr>
          <p:nvPr>
            <p:ph type="title"/>
          </p:nvPr>
        </p:nvSpPr>
        <p:spPr>
          <a:xfrm>
            <a:off x="232570" y="103422"/>
            <a:ext cx="8643998" cy="1439850"/>
          </a:xfrm>
          <a:solidFill>
            <a:srgbClr val="00B0F0"/>
          </a:solidFill>
        </p:spPr>
        <p:txBody>
          <a:bodyPr rtlCol="0">
            <a:noAutofit/>
          </a:bodyPr>
          <a:lstStyle/>
          <a:p>
            <a:pPr eaLnBrk="1" fontAlgn="auto" hangingPunct="1">
              <a:spcAft>
                <a:spcPts val="0"/>
              </a:spcAft>
              <a:defRPr/>
            </a:pPr>
            <a:r>
              <a:rPr lang="es-AR" sz="5400" b="1" i="1" dirty="0" smtClean="0">
                <a:ln>
                  <a:solidFill>
                    <a:schemeClr val="tx1"/>
                  </a:solidFill>
                </a:ln>
                <a:solidFill>
                  <a:schemeClr val="bg1"/>
                </a:solidFill>
                <a:effectLst>
                  <a:innerShdw blurRad="63500" dist="50800" dir="13500000">
                    <a:prstClr val="black">
                      <a:alpha val="50000"/>
                    </a:prstClr>
                  </a:innerShdw>
                </a:effectLst>
              </a:rPr>
              <a:t>¿Por qué </a:t>
            </a:r>
            <a:r>
              <a:rPr lang="es-AR" sz="5400" b="1" i="1" dirty="0" smtClean="0">
                <a:ln>
                  <a:solidFill>
                    <a:schemeClr val="tx1"/>
                  </a:solidFill>
                </a:ln>
                <a:effectLst>
                  <a:innerShdw blurRad="63500" dist="50800" dir="13500000">
                    <a:prstClr val="black">
                      <a:alpha val="50000"/>
                    </a:prstClr>
                  </a:innerShdw>
                </a:effectLst>
              </a:rPr>
              <a:t/>
            </a:r>
            <a:br>
              <a:rPr lang="es-AR" sz="5400" b="1" i="1" dirty="0" smtClean="0">
                <a:ln>
                  <a:solidFill>
                    <a:schemeClr val="tx1"/>
                  </a:solidFill>
                </a:ln>
                <a:effectLst>
                  <a:innerShdw blurRad="63500" dist="50800" dir="13500000">
                    <a:prstClr val="black">
                      <a:alpha val="50000"/>
                    </a:prstClr>
                  </a:innerShdw>
                </a:effectLst>
              </a:rPr>
            </a:br>
            <a:r>
              <a:rPr lang="es-AR" sz="5400" b="1" i="1" dirty="0" smtClean="0">
                <a:ln>
                  <a:solidFill>
                    <a:schemeClr val="tx1"/>
                  </a:solidFill>
                </a:ln>
                <a:solidFill>
                  <a:schemeClr val="tx2">
                    <a:lumMod val="50000"/>
                  </a:schemeClr>
                </a:solidFill>
                <a:effectLst>
                  <a:innerShdw blurRad="63500" dist="50800" dir="13500000">
                    <a:prstClr val="black">
                      <a:alpha val="50000"/>
                    </a:prstClr>
                  </a:innerShdw>
                </a:effectLst>
              </a:rPr>
              <a:t>Programa?</a:t>
            </a:r>
            <a:endParaRPr lang="es-AR" sz="5400" b="1" i="1" dirty="0">
              <a:ln>
                <a:solidFill>
                  <a:schemeClr val="tx1"/>
                </a:solidFill>
              </a:ln>
              <a:solidFill>
                <a:schemeClr val="tx2">
                  <a:lumMod val="50000"/>
                </a:schemeClr>
              </a:solidFill>
              <a:effectLst>
                <a:innerShdw blurRad="63500" dist="50800" dir="13500000">
                  <a:prstClr val="black">
                    <a:alpha val="50000"/>
                  </a:prstClr>
                </a:innerShdw>
              </a:effectLst>
            </a:endParaRPr>
          </a:p>
        </p:txBody>
      </p:sp>
      <p:sp>
        <p:nvSpPr>
          <p:cNvPr id="5" name="4 CuadroTexto"/>
          <p:cNvSpPr txBox="1"/>
          <p:nvPr/>
        </p:nvSpPr>
        <p:spPr>
          <a:xfrm>
            <a:off x="64008" y="1765924"/>
            <a:ext cx="9001156" cy="3785652"/>
          </a:xfrm>
          <a:prstGeom prst="rect">
            <a:avLst/>
          </a:prstGeom>
          <a:solidFill>
            <a:schemeClr val="tx2">
              <a:lumMod val="20000"/>
              <a:lumOff val="80000"/>
            </a:schemeClr>
          </a:solidFill>
        </p:spPr>
        <p:style>
          <a:lnRef idx="2">
            <a:schemeClr val="accent5"/>
          </a:lnRef>
          <a:fillRef idx="1">
            <a:schemeClr val="lt1"/>
          </a:fillRef>
          <a:effectRef idx="0">
            <a:schemeClr val="accent5"/>
          </a:effectRef>
          <a:fontRef idx="minor">
            <a:schemeClr val="dk1"/>
          </a:fontRef>
        </p:style>
        <p:txBody>
          <a:bodyPr>
            <a:spAutoFit/>
          </a:bodyPr>
          <a:lstStyle/>
          <a:p>
            <a:pPr algn="just" fontAlgn="auto">
              <a:spcBef>
                <a:spcPts val="0"/>
              </a:spcBef>
              <a:spcAft>
                <a:spcPts val="0"/>
              </a:spcAft>
              <a:defRPr/>
            </a:pPr>
            <a:r>
              <a:rPr lang="es-AR" sz="2400" b="1" i="1" dirty="0">
                <a:ln>
                  <a:solidFill>
                    <a:schemeClr val="bg1">
                      <a:lumMod val="75000"/>
                    </a:schemeClr>
                  </a:solidFill>
                </a:ln>
              </a:rPr>
              <a:t>Porque es una estrategia que se desprende del Plan Nacional de Educación Obligatoria y Formación Docente (Resol. CFE Nº 188/12) que establece las metas a  cumplir por el sistema educativo en el lustro 2012 – 2016. Cada una de esas metas acordadas entre todas las jurisdicciones y atinentes a cada uno de los niveles y modalidades, requiere de una amplia batería de estrategias necesarias para su cumplimiento. Entre estas estrategias. La formación permanente es una de las privilegiadas y requiere de la creación de un Programa específico que ponga en marcha acciones destinadas a satisfacer las demandas de formación de los docentes argentinos.</a:t>
            </a:r>
          </a:p>
        </p:txBody>
      </p:sp>
      <p:pic>
        <p:nvPicPr>
          <p:cNvPr id="7174" name="Picture 3" descr="E:\MATERIAL NUESTRA ESCUELA\Banco de recursos digitales\application\site\css\img\logo.png"/>
          <p:cNvPicPr>
            <a:picLocks noChangeAspect="1" noChangeArrowheads="1"/>
          </p:cNvPicPr>
          <p:nvPr/>
        </p:nvPicPr>
        <p:blipFill>
          <a:blip r:embed="rId3" cstate="print"/>
          <a:srcRect/>
          <a:stretch>
            <a:fillRect/>
          </a:stretch>
        </p:blipFill>
        <p:spPr bwMode="auto">
          <a:xfrm>
            <a:off x="6027738" y="5668963"/>
            <a:ext cx="2795587" cy="9286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4162474"/>
          </a:xfrm>
        </p:spPr>
        <p:txBody>
          <a:bodyPr>
            <a:normAutofit/>
          </a:bodyPr>
          <a:lstStyle/>
          <a:p>
            <a:r>
              <a:rPr lang="es-ES_tradnl" b="1" dirty="0" smtClean="0"/>
              <a:t>CLAVES PARA REFORZAR LA AUTORIDAD PEDAGÓGICA</a:t>
            </a:r>
            <a:endParaRPr lang="es-A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250706"/>
          </a:xfrm>
        </p:spPr>
        <p:txBody>
          <a:bodyPr>
            <a:normAutofit fontScale="90000"/>
          </a:bodyPr>
          <a:lstStyle/>
          <a:p>
            <a:pPr lvl="0"/>
            <a:r>
              <a:rPr lang="es-ES_tradnl" sz="2800" b="1" dirty="0" smtClean="0"/>
              <a:t>1</a:t>
            </a:r>
            <a:r>
              <a:rPr lang="es-ES_tradnl" sz="2800" b="1" dirty="0" smtClean="0">
                <a:solidFill>
                  <a:schemeClr val="accent1"/>
                </a:solidFill>
              </a:rPr>
              <a:t>) El </a:t>
            </a:r>
            <a:r>
              <a:rPr lang="es-ES_tradnl" sz="2800" b="1" dirty="0" smtClean="0">
                <a:solidFill>
                  <a:schemeClr val="accent1"/>
                </a:solidFill>
              </a:rPr>
              <a:t>mantenimiento de reglas y normas a través del tiempo </a:t>
            </a:r>
            <a:r>
              <a:rPr lang="es-ES_tradnl" sz="2800" dirty="0" smtClean="0"/>
              <a:t>(al menos del año lectivo). Pactar normas a principio de año para al poco tiempo dejarlas de lado y olvidadas, o incluso contradecirlas, genera confusión o relativismo en todos (docentes, directivos y alumnos).</a:t>
            </a:r>
            <a:r>
              <a:rPr lang="es-AR" sz="2800" dirty="0" smtClean="0"/>
              <a:t/>
            </a:r>
            <a:br>
              <a:rPr lang="es-AR" sz="2800" dirty="0" smtClean="0"/>
            </a:br>
            <a:r>
              <a:rPr lang="es-AR" sz="2800" dirty="0" smtClean="0"/>
              <a:t>2)</a:t>
            </a:r>
            <a:r>
              <a:rPr lang="es-ES_tradnl" sz="2800" b="1" dirty="0" smtClean="0">
                <a:solidFill>
                  <a:schemeClr val="accent1"/>
                </a:solidFill>
              </a:rPr>
              <a:t>La </a:t>
            </a:r>
            <a:r>
              <a:rPr lang="es-ES_tradnl" sz="2800" b="1" dirty="0" smtClean="0">
                <a:solidFill>
                  <a:schemeClr val="accent1"/>
                </a:solidFill>
              </a:rPr>
              <a:t>coherencia</a:t>
            </a:r>
            <a:r>
              <a:rPr lang="es-ES_tradnl" sz="2800" b="1" dirty="0" smtClean="0"/>
              <a:t>. </a:t>
            </a:r>
            <a:r>
              <a:rPr lang="es-ES_tradnl" sz="2800" dirty="0" smtClean="0"/>
              <a:t>Si se espera de los alumnos el cumplimiento de</a:t>
            </a:r>
            <a:br>
              <a:rPr lang="es-ES_tradnl" sz="2800" dirty="0" smtClean="0"/>
            </a:br>
            <a:r>
              <a:rPr lang="es-ES_tradnl" sz="2800" dirty="0" smtClean="0"/>
              <a:t>determinado principio, puede uno preguntarse antes si está dispuesto a practicarlo. Si, por ejemplo, se le pide que sea puntual y se lo reprende por llegar tarde, pero a la vez se lo retiene en el aula luego de que suena el timbre para irse, se produce una incoherencia.</a:t>
            </a:r>
            <a:br>
              <a:rPr lang="es-ES_tradnl" sz="2800" dirty="0" smtClean="0"/>
            </a:br>
            <a:r>
              <a:rPr lang="es-ES_tradnl" sz="2800" dirty="0" smtClean="0"/>
              <a:t>Respetar al alumno desde lo práctico es lo que ayudará a que este, a</a:t>
            </a:r>
            <a:br>
              <a:rPr lang="es-ES_tradnl" sz="2800" dirty="0" smtClean="0"/>
            </a:br>
            <a:r>
              <a:rPr lang="es-ES_tradnl" sz="2800" dirty="0" smtClean="0"/>
              <a:t>su vez, pueda ejercer el respeto por los demás.</a:t>
            </a:r>
            <a:r>
              <a:rPr lang="es-AR" sz="2800" dirty="0" smtClean="0"/>
              <a:t/>
            </a:r>
            <a:br>
              <a:rPr lang="es-AR" sz="2800" dirty="0" smtClean="0"/>
            </a:br>
            <a:endParaRPr lang="es-AR" sz="28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962674"/>
          </a:xfrm>
        </p:spPr>
        <p:txBody>
          <a:bodyPr>
            <a:normAutofit/>
          </a:bodyPr>
          <a:lstStyle/>
          <a:p>
            <a:pPr lvl="0"/>
            <a:r>
              <a:rPr lang="es-ES_tradnl" sz="2800" dirty="0" smtClean="0"/>
              <a:t>3)Es </a:t>
            </a:r>
            <a:r>
              <a:rPr lang="es-ES_tradnl" sz="2800" dirty="0" smtClean="0"/>
              <a:t>importante tener </a:t>
            </a:r>
            <a:r>
              <a:rPr lang="es-ES_tradnl" sz="2800" b="1" dirty="0" smtClean="0">
                <a:solidFill>
                  <a:schemeClr val="accent1"/>
                </a:solidFill>
              </a:rPr>
              <a:t>seguridad en las exposiciones </a:t>
            </a:r>
            <a:r>
              <a:rPr lang="es-ES_tradnl" sz="2800" dirty="0" smtClean="0"/>
              <a:t>y demostrarle al alumno que se sabe, porque, de lo contrario, genera incertidumbre.</a:t>
            </a:r>
            <a:r>
              <a:rPr lang="es-AR" sz="2800" dirty="0" smtClean="0"/>
              <a:t/>
            </a:r>
            <a:br>
              <a:rPr lang="es-AR" sz="2800" dirty="0" smtClean="0"/>
            </a:br>
            <a:r>
              <a:rPr lang="es-AR" sz="2800" dirty="0" smtClean="0"/>
              <a:t>4)</a:t>
            </a:r>
            <a:r>
              <a:rPr lang="es-ES_tradnl" sz="2800" b="1" dirty="0" smtClean="0">
                <a:solidFill>
                  <a:schemeClr val="accent1"/>
                </a:solidFill>
              </a:rPr>
              <a:t>Enseñar </a:t>
            </a:r>
            <a:r>
              <a:rPr lang="es-ES_tradnl" sz="2800" b="1" dirty="0" smtClean="0">
                <a:solidFill>
                  <a:schemeClr val="accent1"/>
                </a:solidFill>
              </a:rPr>
              <a:t>los deberes</a:t>
            </a:r>
            <a:r>
              <a:rPr lang="es-ES_tradnl" sz="2800" b="1" dirty="0" smtClean="0"/>
              <a:t>. </a:t>
            </a:r>
            <a:r>
              <a:rPr lang="es-ES_tradnl" sz="2800" dirty="0" smtClean="0"/>
              <a:t>Como señalábamos antes, los adolescentes y jóvenes, hoy en día, suelen ser conscientes de sus derechos y de la importancia de hacerlos cumplir. En esto hemos avanzado como sociedad con respecto a épocas anteriores. Hoy, el .desafío es también generar en ellos la tolerancia a los deberes y el registro de que los mismos existen. Si bien esto se menciona en el </a:t>
            </a:r>
            <a:r>
              <a:rPr lang="es-ES_tradnl" sz="2800" dirty="0" err="1" smtClean="0"/>
              <a:t>curriclum</a:t>
            </a:r>
            <a:r>
              <a:rPr lang="es-ES_tradnl" sz="2800" dirty="0" smtClean="0"/>
              <a:t>, en la</a:t>
            </a:r>
            <a:br>
              <a:rPr lang="es-ES_tradnl" sz="2800" dirty="0" smtClean="0"/>
            </a:br>
            <a:r>
              <a:rPr lang="es-ES_tradnl" sz="2800" dirty="0" smtClean="0"/>
              <a:t>práctica termina aún teniendo muy poco peso relativo.</a:t>
            </a:r>
            <a:r>
              <a:rPr lang="es-AR" sz="2800" dirty="0" smtClean="0"/>
              <a:t/>
            </a:r>
            <a:br>
              <a:rPr lang="es-AR" sz="2800" dirty="0" smtClean="0"/>
            </a:br>
            <a:endParaRPr lang="es-AR" sz="28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026570"/>
          </a:xfrm>
        </p:spPr>
        <p:txBody>
          <a:bodyPr>
            <a:noAutofit/>
          </a:bodyPr>
          <a:lstStyle/>
          <a:p>
            <a:pPr lvl="0"/>
            <a:r>
              <a:rPr lang="es-ES_tradnl" sz="3200" dirty="0" smtClean="0"/>
              <a:t>5)Entender </a:t>
            </a:r>
            <a:r>
              <a:rPr lang="es-ES_tradnl" sz="3200" dirty="0" smtClean="0"/>
              <a:t>que, en ciertos momentos, la </a:t>
            </a:r>
            <a:r>
              <a:rPr lang="es-ES_tradnl" sz="3200" b="1" dirty="0" smtClean="0">
                <a:solidFill>
                  <a:schemeClr val="accent1"/>
                </a:solidFill>
              </a:rPr>
              <a:t>libertad</a:t>
            </a:r>
            <a:r>
              <a:rPr lang="es-ES_tradnl" sz="3200" b="1" dirty="0" smtClean="0"/>
              <a:t> </a:t>
            </a:r>
            <a:r>
              <a:rPr lang="es-ES_tradnl" sz="3200" dirty="0" smtClean="0"/>
              <a:t>(el "movimiento dentro del aula" por así decirlo) es buena y necesaria para estimularlas ideas y la creatividad. </a:t>
            </a:r>
            <a:r>
              <a:rPr lang="es-AR" sz="3200" dirty="0" smtClean="0"/>
              <a:t/>
            </a:r>
            <a:br>
              <a:rPr lang="es-AR" sz="3200" dirty="0" smtClean="0"/>
            </a:br>
            <a:r>
              <a:rPr lang="es-ES_tradnl" sz="3200" dirty="0" smtClean="0"/>
              <a:t>Se trata de saber, simplemente, que también esta libertad está delimitada y que no debe extenderse a todo</a:t>
            </a:r>
            <a:endParaRPr lang="es-AR" sz="32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962674"/>
          </a:xfrm>
        </p:spPr>
        <p:txBody>
          <a:bodyPr>
            <a:normAutofit/>
          </a:bodyPr>
          <a:lstStyle/>
          <a:p>
            <a:r>
              <a:rPr lang="es-ES_tradnl" b="1" dirty="0" smtClean="0"/>
              <a:t>La autoridad que podemos generar hoy en día no será la misma qué existía un siglo atrás, dado que el mundo es otro y por lo tanto son diferentes los alumnos y los docentes</a:t>
            </a:r>
            <a:r>
              <a:rPr lang="es-ES_tradnl" dirty="0" smtClean="0"/>
              <a:t>. </a:t>
            </a:r>
            <a:endParaRPr lang="es-AR"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314602"/>
          </a:xfrm>
        </p:spPr>
        <p:txBody>
          <a:bodyPr>
            <a:normAutofit/>
          </a:bodyPr>
          <a:lstStyle/>
          <a:p>
            <a:r>
              <a:rPr lang="es-ES_tradnl" dirty="0" smtClean="0"/>
              <a:t>Aunque </a:t>
            </a:r>
            <a:r>
              <a:rPr lang="es-ES_tradnl" dirty="0" smtClean="0"/>
              <a:t>lo nuevo siempre dé miedo, podemos confiar en que iremos encontrando las herramientas para encarar los próximos desafíos</a:t>
            </a:r>
            <a:endParaRPr lang="es-A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2" name="Picture 4" descr="https://encrypted-tbn3.gstatic.com/images?q=tbn:ANd9GcRnp3xfMT-yLLWB6lQ5Fo-OyiTaNmILyQm592mRUYztCjm4M-Ubdg">
            <a:hlinkClick r:id="rId2"/>
          </p:cNvPr>
          <p:cNvPicPr>
            <a:picLocks noChangeAspect="1" noChangeArrowheads="1"/>
          </p:cNvPicPr>
          <p:nvPr/>
        </p:nvPicPr>
        <p:blipFill>
          <a:blip r:embed="rId3" cstate="print"/>
          <a:srcRect/>
          <a:stretch>
            <a:fillRect/>
          </a:stretch>
        </p:blipFill>
        <p:spPr bwMode="auto">
          <a:xfrm>
            <a:off x="428625" y="285750"/>
            <a:ext cx="7815783" cy="6215063"/>
          </a:xfrm>
          <a:prstGeom prst="rect">
            <a:avLst/>
          </a:prstGeom>
          <a:noFill/>
          <a:ln w="57150" cmpd="dbl">
            <a:solidFill>
              <a:srgbClr val="0070C0"/>
            </a:solid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p:cNvSpPr/>
          <p:nvPr/>
        </p:nvSpPr>
        <p:spPr>
          <a:xfrm>
            <a:off x="-9525" y="9525"/>
            <a:ext cx="9286875" cy="685800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AR"/>
          </a:p>
        </p:txBody>
      </p:sp>
      <p:pic>
        <p:nvPicPr>
          <p:cNvPr id="8195" name="Picture 3" descr="E:\MATERIAL NUESTRA ESCUELA\Banco de recursos digitales\application\site\css\img\logo.png"/>
          <p:cNvPicPr>
            <a:picLocks noChangeAspect="1" noChangeArrowheads="1"/>
          </p:cNvPicPr>
          <p:nvPr/>
        </p:nvPicPr>
        <p:blipFill>
          <a:blip r:embed="rId2" cstate="print"/>
          <a:srcRect/>
          <a:stretch>
            <a:fillRect/>
          </a:stretch>
        </p:blipFill>
        <p:spPr bwMode="auto">
          <a:xfrm>
            <a:off x="6072188" y="5715000"/>
            <a:ext cx="2795587" cy="928688"/>
          </a:xfrm>
          <a:prstGeom prst="rect">
            <a:avLst/>
          </a:prstGeom>
          <a:noFill/>
          <a:ln w="9525">
            <a:noFill/>
            <a:miter lim="800000"/>
            <a:headEnd/>
            <a:tailEnd/>
          </a:ln>
        </p:spPr>
      </p:pic>
      <p:sp>
        <p:nvSpPr>
          <p:cNvPr id="4" name="1 Título"/>
          <p:cNvSpPr>
            <a:spLocks noGrp="1"/>
          </p:cNvSpPr>
          <p:nvPr>
            <p:ph type="title"/>
          </p:nvPr>
        </p:nvSpPr>
        <p:spPr>
          <a:xfrm>
            <a:off x="214282" y="258870"/>
            <a:ext cx="8643998" cy="1439850"/>
          </a:xfrm>
          <a:solidFill>
            <a:srgbClr val="00B0F0"/>
          </a:solidFill>
        </p:spPr>
        <p:txBody>
          <a:bodyPr rtlCol="0">
            <a:noAutofit/>
          </a:bodyPr>
          <a:lstStyle/>
          <a:p>
            <a:pPr eaLnBrk="1" fontAlgn="auto" hangingPunct="1">
              <a:spcAft>
                <a:spcPts val="0"/>
              </a:spcAft>
              <a:defRPr/>
            </a:pPr>
            <a:r>
              <a:rPr lang="es-AR" sz="5400" b="1" i="1" dirty="0" smtClean="0">
                <a:ln>
                  <a:solidFill>
                    <a:schemeClr val="tx1"/>
                  </a:solidFill>
                </a:ln>
                <a:solidFill>
                  <a:schemeClr val="bg1"/>
                </a:solidFill>
                <a:effectLst>
                  <a:innerShdw blurRad="63500" dist="50800" dir="13500000">
                    <a:prstClr val="black">
                      <a:alpha val="50000"/>
                    </a:prstClr>
                  </a:innerShdw>
                </a:effectLst>
              </a:rPr>
              <a:t>¿Por qué </a:t>
            </a:r>
            <a:r>
              <a:rPr lang="es-AR" sz="5400" b="1" i="1" dirty="0" smtClean="0">
                <a:ln>
                  <a:solidFill>
                    <a:schemeClr val="tx1"/>
                  </a:solidFill>
                </a:ln>
                <a:effectLst>
                  <a:innerShdw blurRad="63500" dist="50800" dir="13500000">
                    <a:prstClr val="black">
                      <a:alpha val="50000"/>
                    </a:prstClr>
                  </a:innerShdw>
                </a:effectLst>
              </a:rPr>
              <a:t/>
            </a:r>
            <a:br>
              <a:rPr lang="es-AR" sz="5400" b="1" i="1" dirty="0" smtClean="0">
                <a:ln>
                  <a:solidFill>
                    <a:schemeClr val="tx1"/>
                  </a:solidFill>
                </a:ln>
                <a:effectLst>
                  <a:innerShdw blurRad="63500" dist="50800" dir="13500000">
                    <a:prstClr val="black">
                      <a:alpha val="50000"/>
                    </a:prstClr>
                  </a:innerShdw>
                </a:effectLst>
              </a:rPr>
            </a:br>
            <a:r>
              <a:rPr lang="es-AR" sz="5400" b="1" i="1" dirty="0" smtClean="0">
                <a:ln>
                  <a:solidFill>
                    <a:schemeClr val="tx1"/>
                  </a:solidFill>
                </a:ln>
                <a:effectLst>
                  <a:innerShdw blurRad="63500" dist="50800" dir="13500000">
                    <a:prstClr val="black">
                      <a:alpha val="50000"/>
                    </a:prstClr>
                  </a:innerShdw>
                </a:effectLst>
              </a:rPr>
              <a:t>Nacional?</a:t>
            </a:r>
            <a:endParaRPr lang="es-AR" sz="5400" b="1" i="1" dirty="0">
              <a:ln>
                <a:solidFill>
                  <a:schemeClr val="tx1"/>
                </a:solidFill>
              </a:ln>
              <a:solidFill>
                <a:schemeClr val="tx2">
                  <a:lumMod val="50000"/>
                </a:schemeClr>
              </a:solidFill>
              <a:effectLst>
                <a:innerShdw blurRad="63500" dist="50800" dir="13500000">
                  <a:prstClr val="black">
                    <a:alpha val="50000"/>
                  </a:prstClr>
                </a:innerShdw>
              </a:effectLst>
            </a:endParaRPr>
          </a:p>
        </p:txBody>
      </p:sp>
      <p:sp>
        <p:nvSpPr>
          <p:cNvPr id="5" name="4 CuadroTexto"/>
          <p:cNvSpPr txBox="1"/>
          <p:nvPr/>
        </p:nvSpPr>
        <p:spPr>
          <a:xfrm>
            <a:off x="230856" y="2071678"/>
            <a:ext cx="8643998" cy="3416320"/>
          </a:xfrm>
          <a:prstGeom prst="rect">
            <a:avLst/>
          </a:prstGeom>
          <a:solidFill>
            <a:schemeClr val="tx2">
              <a:lumMod val="20000"/>
              <a:lumOff val="80000"/>
            </a:schemeClr>
          </a:solidFill>
        </p:spPr>
        <p:style>
          <a:lnRef idx="2">
            <a:schemeClr val="accent5"/>
          </a:lnRef>
          <a:fillRef idx="1">
            <a:schemeClr val="lt1"/>
          </a:fillRef>
          <a:effectRef idx="0">
            <a:schemeClr val="accent5"/>
          </a:effectRef>
          <a:fontRef idx="minor">
            <a:schemeClr val="dk1"/>
          </a:fontRef>
        </p:style>
        <p:txBody>
          <a:bodyPr>
            <a:spAutoFit/>
          </a:bodyPr>
          <a:lstStyle/>
          <a:p>
            <a:pPr algn="just" fontAlgn="auto">
              <a:spcBef>
                <a:spcPts val="0"/>
              </a:spcBef>
              <a:spcAft>
                <a:spcPts val="0"/>
              </a:spcAft>
              <a:defRPr/>
            </a:pPr>
            <a:r>
              <a:rPr lang="es-AR" sz="2400" b="1" i="1" dirty="0">
                <a:ln>
                  <a:solidFill>
                    <a:schemeClr val="bg1">
                      <a:lumMod val="75000"/>
                    </a:schemeClr>
                  </a:solidFill>
                </a:ln>
              </a:rPr>
              <a:t>Porque a partir de la Resolución del CFE, el programa se implementa paralelamente en las 24 jurisdicciones, alcanzando en esta primera cohorte un tercio de las escuelas y docentes de nuestro país. En este momento, más de 13.000 directivos de otras tantas escuelas, estén ingresando a la primera cohorte que ha iniciado durante el presente mes (Febrero 2014) y que incluye la participación de cerca de 250.000 docentes. Es además de carácter Federal porque cada una de las jurisdicciones ha participado en el diseño, implementación y adecuaciones del Programa.</a:t>
            </a:r>
          </a:p>
        </p:txBody>
      </p:sp>
      <p:pic>
        <p:nvPicPr>
          <p:cNvPr id="7" name="Picture 4"/>
          <p:cNvPicPr>
            <a:picLocks noChangeAspect="1" noChangeArrowheads="1"/>
          </p:cNvPicPr>
          <p:nvPr/>
        </p:nvPicPr>
        <p:blipFill>
          <a:blip r:embed="rId3" cstate="print"/>
          <a:srcRect/>
          <a:stretch>
            <a:fillRect/>
          </a:stretch>
        </p:blipFill>
        <p:spPr bwMode="auto">
          <a:xfrm>
            <a:off x="79375" y="5653088"/>
            <a:ext cx="4500563" cy="1008062"/>
          </a:xfrm>
          <a:prstGeom prst="rect">
            <a:avLst/>
          </a:prstGeom>
          <a:noFill/>
          <a:ln w="12700">
            <a:solidFill>
              <a:schemeClr val="tx2">
                <a:lumMod val="40000"/>
                <a:lumOff val="60000"/>
              </a:schemeClr>
            </a:solidFill>
          </a:ln>
          <a:effectLst/>
          <a:extLst>
            <a:ext uri="{909E8E84-426E-40DD-AFC4-6F175D3DCCD1}"/>
            <a:ext uri="{91240B29-F687-4F45-9708-019B960494DF}"/>
            <a:ext uri="{AF507438-7753-43E0-B8FC-AC1667EBCBE1}"/>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0" y="0"/>
            <a:ext cx="9144000" cy="685800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AR"/>
          </a:p>
        </p:txBody>
      </p:sp>
      <p:sp>
        <p:nvSpPr>
          <p:cNvPr id="5" name="4 CuadroTexto"/>
          <p:cNvSpPr txBox="1"/>
          <p:nvPr/>
        </p:nvSpPr>
        <p:spPr>
          <a:xfrm>
            <a:off x="230856" y="1596190"/>
            <a:ext cx="8643998" cy="4154984"/>
          </a:xfrm>
          <a:prstGeom prst="rect">
            <a:avLst/>
          </a:prstGeom>
          <a:solidFill>
            <a:schemeClr val="tx2">
              <a:lumMod val="20000"/>
              <a:lumOff val="80000"/>
            </a:schemeClr>
          </a:solidFill>
        </p:spPr>
        <p:style>
          <a:lnRef idx="2">
            <a:schemeClr val="accent5"/>
          </a:lnRef>
          <a:fillRef idx="1">
            <a:schemeClr val="lt1"/>
          </a:fillRef>
          <a:effectRef idx="0">
            <a:schemeClr val="accent5"/>
          </a:effectRef>
          <a:fontRef idx="minor">
            <a:schemeClr val="dk1"/>
          </a:fontRef>
        </p:style>
        <p:txBody>
          <a:bodyPr>
            <a:spAutoFit/>
          </a:bodyPr>
          <a:lstStyle/>
          <a:p>
            <a:pPr algn="just" fontAlgn="auto">
              <a:spcBef>
                <a:spcPts val="0"/>
              </a:spcBef>
              <a:spcAft>
                <a:spcPts val="0"/>
              </a:spcAft>
              <a:defRPr/>
            </a:pPr>
            <a:r>
              <a:rPr lang="es-AR" sz="2400" b="1" i="1" dirty="0">
                <a:ln>
                  <a:solidFill>
                    <a:schemeClr val="bg1">
                      <a:lumMod val="75000"/>
                    </a:schemeClr>
                  </a:solidFill>
                </a:ln>
              </a:rPr>
              <a:t>Porque es una reivindicación histórica del colectivo docente sancionada por la Ley de Educación Nacional como un derecho y una obligación a la vez, ratificado en la Ley de Educación Provincial. Las condiciones de trabajo docente tienen que generar el marco para considerar al docente como constructor de conocimiento pedagógico que debe ser valorado por la institución, el sistema educativo y la comunidad en su conjunto. Entendemos a la formación situada en la escuela, como una parte constitutiva del trabajo docente y con una profunda orientación a la mejora de la enseñanza como forma de proteger el derecho a la educación de nuestros niños, niñas, adolescentes y jóvenes.</a:t>
            </a:r>
          </a:p>
        </p:txBody>
      </p:sp>
      <p:sp>
        <p:nvSpPr>
          <p:cNvPr id="4" name="1 Título"/>
          <p:cNvSpPr>
            <a:spLocks noGrp="1"/>
          </p:cNvSpPr>
          <p:nvPr>
            <p:ph type="title"/>
          </p:nvPr>
        </p:nvSpPr>
        <p:spPr>
          <a:xfrm>
            <a:off x="214282" y="57128"/>
            <a:ext cx="8643998" cy="1439850"/>
          </a:xfrm>
          <a:solidFill>
            <a:srgbClr val="00B0F0"/>
          </a:solidFill>
        </p:spPr>
        <p:txBody>
          <a:bodyPr rtlCol="0">
            <a:noAutofit/>
          </a:bodyPr>
          <a:lstStyle/>
          <a:p>
            <a:pPr eaLnBrk="1" fontAlgn="auto" hangingPunct="1">
              <a:spcAft>
                <a:spcPts val="0"/>
              </a:spcAft>
              <a:defRPr/>
            </a:pPr>
            <a:r>
              <a:rPr lang="es-AR" sz="5400" b="1" i="1" dirty="0" smtClean="0">
                <a:ln>
                  <a:solidFill>
                    <a:schemeClr val="tx1"/>
                  </a:solidFill>
                </a:ln>
                <a:solidFill>
                  <a:schemeClr val="bg1"/>
                </a:solidFill>
                <a:effectLst>
                  <a:innerShdw blurRad="63500" dist="50800" dir="13500000">
                    <a:prstClr val="black">
                      <a:alpha val="50000"/>
                    </a:prstClr>
                  </a:innerShdw>
                </a:effectLst>
              </a:rPr>
              <a:t>¿Por qué </a:t>
            </a:r>
            <a:r>
              <a:rPr lang="es-AR" sz="5400" b="1" i="1" dirty="0" smtClean="0">
                <a:ln>
                  <a:solidFill>
                    <a:schemeClr val="tx1"/>
                  </a:solidFill>
                </a:ln>
                <a:effectLst>
                  <a:innerShdw blurRad="63500" dist="50800" dir="13500000">
                    <a:prstClr val="black">
                      <a:alpha val="50000"/>
                    </a:prstClr>
                  </a:innerShdw>
                </a:effectLst>
              </a:rPr>
              <a:t/>
            </a:r>
            <a:br>
              <a:rPr lang="es-AR" sz="5400" b="1" i="1" dirty="0" smtClean="0">
                <a:ln>
                  <a:solidFill>
                    <a:schemeClr val="tx1"/>
                  </a:solidFill>
                </a:ln>
                <a:effectLst>
                  <a:innerShdw blurRad="63500" dist="50800" dir="13500000">
                    <a:prstClr val="black">
                      <a:alpha val="50000"/>
                    </a:prstClr>
                  </a:innerShdw>
                </a:effectLst>
              </a:rPr>
            </a:br>
            <a:r>
              <a:rPr lang="es-AR" sz="5400" b="1" i="1" dirty="0" smtClean="0">
                <a:ln>
                  <a:solidFill>
                    <a:schemeClr val="tx1"/>
                  </a:solidFill>
                </a:ln>
                <a:effectLst>
                  <a:innerShdw blurRad="63500" dist="50800" dir="13500000">
                    <a:prstClr val="black">
                      <a:alpha val="50000"/>
                    </a:prstClr>
                  </a:innerShdw>
                </a:effectLst>
              </a:rPr>
              <a:t>Formación?</a:t>
            </a:r>
            <a:endParaRPr lang="es-AR" sz="5400" b="1" i="1" dirty="0">
              <a:ln>
                <a:solidFill>
                  <a:schemeClr val="tx1"/>
                </a:solidFill>
              </a:ln>
              <a:solidFill>
                <a:schemeClr val="tx2">
                  <a:lumMod val="50000"/>
                </a:schemeClr>
              </a:solidFill>
              <a:effectLst>
                <a:innerShdw blurRad="63500" dist="50800" dir="13500000">
                  <a:prstClr val="black">
                    <a:alpha val="50000"/>
                  </a:prstClr>
                </a:innerShdw>
              </a:effectLst>
            </a:endParaRPr>
          </a:p>
        </p:txBody>
      </p:sp>
      <p:pic>
        <p:nvPicPr>
          <p:cNvPr id="9221" name="Picture 3" descr="E:\MATERIAL NUESTRA ESCUELA\Banco de recursos digitales\application\site\css\img\logo.png"/>
          <p:cNvPicPr>
            <a:picLocks noChangeAspect="1" noChangeArrowheads="1"/>
          </p:cNvPicPr>
          <p:nvPr/>
        </p:nvPicPr>
        <p:blipFill>
          <a:blip r:embed="rId2" cstate="print"/>
          <a:srcRect/>
          <a:stretch>
            <a:fillRect/>
          </a:stretch>
        </p:blipFill>
        <p:spPr bwMode="auto">
          <a:xfrm>
            <a:off x="6273800" y="5859463"/>
            <a:ext cx="2797175" cy="928687"/>
          </a:xfrm>
          <a:prstGeom prst="rect">
            <a:avLst/>
          </a:prstGeom>
          <a:noFill/>
          <a:ln w="9525">
            <a:noFill/>
            <a:miter lim="800000"/>
            <a:headEnd/>
            <a:tailEnd/>
          </a:ln>
        </p:spPr>
      </p:pic>
      <p:pic>
        <p:nvPicPr>
          <p:cNvPr id="8" name="Picture 4"/>
          <p:cNvPicPr>
            <a:picLocks noChangeAspect="1" noChangeArrowheads="1"/>
          </p:cNvPicPr>
          <p:nvPr/>
        </p:nvPicPr>
        <p:blipFill>
          <a:blip r:embed="rId3" cstate="print"/>
          <a:srcRect/>
          <a:stretch>
            <a:fillRect/>
          </a:stretch>
        </p:blipFill>
        <p:spPr bwMode="auto">
          <a:xfrm>
            <a:off x="87313" y="5789613"/>
            <a:ext cx="4500562" cy="1009650"/>
          </a:xfrm>
          <a:prstGeom prst="rect">
            <a:avLst/>
          </a:prstGeom>
          <a:noFill/>
          <a:ln w="12700">
            <a:solidFill>
              <a:schemeClr val="tx2">
                <a:lumMod val="40000"/>
                <a:lumOff val="60000"/>
              </a:schemeClr>
            </a:solidFill>
          </a:ln>
          <a:effectLst/>
          <a:extLst>
            <a:ext uri="{909E8E84-426E-40DD-AFC4-6F175D3DCCD1}"/>
            <a:ext uri="{91240B29-F687-4F45-9708-019B960494DF}"/>
            <a:ext uri="{AF507438-7753-43E0-B8FC-AC1667EBCBE1}"/>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p:cNvSpPr/>
          <p:nvPr/>
        </p:nvSpPr>
        <p:spPr>
          <a:xfrm>
            <a:off x="0" y="0"/>
            <a:ext cx="9144000" cy="685800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AR"/>
          </a:p>
        </p:txBody>
      </p:sp>
      <p:sp>
        <p:nvSpPr>
          <p:cNvPr id="4" name="1 Título"/>
          <p:cNvSpPr>
            <a:spLocks noGrp="1"/>
          </p:cNvSpPr>
          <p:nvPr>
            <p:ph type="title"/>
          </p:nvPr>
        </p:nvSpPr>
        <p:spPr>
          <a:xfrm>
            <a:off x="214282" y="57128"/>
            <a:ext cx="8643998" cy="1439850"/>
          </a:xfrm>
          <a:solidFill>
            <a:srgbClr val="00B0F0"/>
          </a:solidFill>
        </p:spPr>
        <p:txBody>
          <a:bodyPr rtlCol="0">
            <a:noAutofit/>
          </a:bodyPr>
          <a:lstStyle/>
          <a:p>
            <a:pPr eaLnBrk="1" fontAlgn="auto" hangingPunct="1">
              <a:spcAft>
                <a:spcPts val="0"/>
              </a:spcAft>
              <a:defRPr/>
            </a:pPr>
            <a:r>
              <a:rPr lang="es-AR" sz="5400" b="1" i="1" dirty="0" smtClean="0">
                <a:ln>
                  <a:solidFill>
                    <a:schemeClr val="tx1"/>
                  </a:solidFill>
                </a:ln>
                <a:solidFill>
                  <a:schemeClr val="bg1"/>
                </a:solidFill>
                <a:effectLst>
                  <a:innerShdw blurRad="63500" dist="50800" dir="13500000">
                    <a:prstClr val="black">
                      <a:alpha val="50000"/>
                    </a:prstClr>
                  </a:innerShdw>
                </a:effectLst>
              </a:rPr>
              <a:t>¿Por qué </a:t>
            </a:r>
            <a:r>
              <a:rPr lang="es-AR" sz="5400" b="1" i="1" dirty="0" smtClean="0">
                <a:ln>
                  <a:solidFill>
                    <a:schemeClr val="tx1"/>
                  </a:solidFill>
                </a:ln>
                <a:effectLst>
                  <a:innerShdw blurRad="63500" dist="50800" dir="13500000">
                    <a:prstClr val="black">
                      <a:alpha val="50000"/>
                    </a:prstClr>
                  </a:innerShdw>
                </a:effectLst>
              </a:rPr>
              <a:t/>
            </a:r>
            <a:br>
              <a:rPr lang="es-AR" sz="5400" b="1" i="1" dirty="0" smtClean="0">
                <a:ln>
                  <a:solidFill>
                    <a:schemeClr val="tx1"/>
                  </a:solidFill>
                </a:ln>
                <a:effectLst>
                  <a:innerShdw blurRad="63500" dist="50800" dir="13500000">
                    <a:prstClr val="black">
                      <a:alpha val="50000"/>
                    </a:prstClr>
                  </a:innerShdw>
                </a:effectLst>
              </a:rPr>
            </a:br>
            <a:r>
              <a:rPr lang="es-AR" sz="5400" b="1" i="1" dirty="0" smtClean="0">
                <a:ln>
                  <a:solidFill>
                    <a:schemeClr val="tx1"/>
                  </a:solidFill>
                </a:ln>
                <a:effectLst>
                  <a:innerShdw blurRad="63500" dist="50800" dir="13500000">
                    <a:prstClr val="black">
                      <a:alpha val="50000"/>
                    </a:prstClr>
                  </a:innerShdw>
                </a:effectLst>
              </a:rPr>
              <a:t>Permanente? </a:t>
            </a:r>
            <a:endParaRPr lang="es-AR" sz="5400" b="1" i="1" dirty="0">
              <a:ln>
                <a:solidFill>
                  <a:schemeClr val="tx1"/>
                </a:solidFill>
              </a:ln>
              <a:solidFill>
                <a:schemeClr val="tx2">
                  <a:lumMod val="50000"/>
                </a:schemeClr>
              </a:solidFill>
              <a:effectLst>
                <a:innerShdw blurRad="63500" dist="50800" dir="13500000">
                  <a:prstClr val="black">
                    <a:alpha val="50000"/>
                  </a:prstClr>
                </a:innerShdw>
              </a:effectLst>
            </a:endParaRPr>
          </a:p>
        </p:txBody>
      </p:sp>
      <p:sp>
        <p:nvSpPr>
          <p:cNvPr id="5" name="4 CuadroTexto"/>
          <p:cNvSpPr txBox="1"/>
          <p:nvPr/>
        </p:nvSpPr>
        <p:spPr>
          <a:xfrm>
            <a:off x="214282" y="1785926"/>
            <a:ext cx="8643998" cy="3416320"/>
          </a:xfrm>
          <a:prstGeom prst="rect">
            <a:avLst/>
          </a:prstGeom>
          <a:solidFill>
            <a:schemeClr val="tx2">
              <a:lumMod val="20000"/>
              <a:lumOff val="80000"/>
            </a:schemeClr>
          </a:solidFill>
        </p:spPr>
        <p:style>
          <a:lnRef idx="2">
            <a:schemeClr val="accent5"/>
          </a:lnRef>
          <a:fillRef idx="1">
            <a:schemeClr val="lt1"/>
          </a:fillRef>
          <a:effectRef idx="0">
            <a:schemeClr val="accent5"/>
          </a:effectRef>
          <a:fontRef idx="minor">
            <a:schemeClr val="dk1"/>
          </a:fontRef>
        </p:style>
        <p:txBody>
          <a:bodyPr>
            <a:spAutoFit/>
          </a:bodyPr>
          <a:lstStyle/>
          <a:p>
            <a:pPr algn="just" fontAlgn="auto">
              <a:spcBef>
                <a:spcPts val="0"/>
              </a:spcBef>
              <a:spcAft>
                <a:spcPts val="0"/>
              </a:spcAft>
              <a:buClr>
                <a:schemeClr val="tx2">
                  <a:lumMod val="60000"/>
                  <a:lumOff val="40000"/>
                </a:schemeClr>
              </a:buClr>
              <a:buFont typeface="Wingdings" pitchFamily="2" charset="2"/>
              <a:buChar char="§"/>
              <a:defRPr/>
            </a:pPr>
            <a:r>
              <a:rPr lang="es-AR" sz="2400" b="1" i="1" dirty="0">
                <a:ln>
                  <a:solidFill>
                    <a:schemeClr val="bg1">
                      <a:lumMod val="75000"/>
                    </a:schemeClr>
                  </a:solidFill>
                </a:ln>
              </a:rPr>
              <a:t> Porque la formación de los docentes continua enriqueciéndose a lo largo de toda su carrera profesional.</a:t>
            </a:r>
          </a:p>
          <a:p>
            <a:pPr algn="just" fontAlgn="auto">
              <a:spcBef>
                <a:spcPts val="0"/>
              </a:spcBef>
              <a:spcAft>
                <a:spcPts val="0"/>
              </a:spcAft>
              <a:buClr>
                <a:schemeClr val="tx2">
                  <a:lumMod val="60000"/>
                  <a:lumOff val="40000"/>
                </a:schemeClr>
              </a:buClr>
              <a:buFont typeface="Wingdings" pitchFamily="2" charset="2"/>
              <a:buChar char="§"/>
              <a:defRPr/>
            </a:pPr>
            <a:r>
              <a:rPr lang="es-AR" sz="2400" b="1" i="1" dirty="0">
                <a:ln>
                  <a:solidFill>
                    <a:schemeClr val="bg1">
                      <a:lumMod val="75000"/>
                    </a:schemeClr>
                  </a:solidFill>
                </a:ln>
              </a:rPr>
              <a:t> Por que los desarrollos científicos y tecnológicos deben estar en las escuelas.</a:t>
            </a:r>
          </a:p>
          <a:p>
            <a:pPr algn="just" fontAlgn="auto">
              <a:spcBef>
                <a:spcPts val="0"/>
              </a:spcBef>
              <a:spcAft>
                <a:spcPts val="0"/>
              </a:spcAft>
              <a:buClr>
                <a:schemeClr val="tx2">
                  <a:lumMod val="60000"/>
                  <a:lumOff val="40000"/>
                </a:schemeClr>
              </a:buClr>
              <a:buFont typeface="Wingdings" pitchFamily="2" charset="2"/>
              <a:buChar char="§"/>
              <a:defRPr/>
            </a:pPr>
            <a:r>
              <a:rPr lang="es-AR" sz="2400" b="1" i="1" dirty="0">
                <a:ln>
                  <a:solidFill>
                    <a:schemeClr val="bg1">
                      <a:lumMod val="75000"/>
                    </a:schemeClr>
                  </a:solidFill>
                </a:ln>
              </a:rPr>
              <a:t> Porque la enseñanza es una construcción que requiere ser discutida por los docentes en su ámbito de trabajo.</a:t>
            </a:r>
          </a:p>
          <a:p>
            <a:pPr algn="just" fontAlgn="auto">
              <a:spcBef>
                <a:spcPts val="0"/>
              </a:spcBef>
              <a:spcAft>
                <a:spcPts val="0"/>
              </a:spcAft>
              <a:buClr>
                <a:schemeClr val="tx2">
                  <a:lumMod val="60000"/>
                  <a:lumOff val="40000"/>
                </a:schemeClr>
              </a:buClr>
              <a:buFont typeface="Wingdings" pitchFamily="2" charset="2"/>
              <a:buChar char="§"/>
              <a:defRPr/>
            </a:pPr>
            <a:r>
              <a:rPr lang="es-AR" sz="2400" b="1" i="1" dirty="0">
                <a:ln>
                  <a:solidFill>
                    <a:schemeClr val="bg1">
                      <a:lumMod val="75000"/>
                    </a:schemeClr>
                  </a:solidFill>
                </a:ln>
              </a:rPr>
              <a:t> Porque el programa no es un esfuerzo aislado y esporádico sino una estrategia nacional consensuada federalmente para que se sostenga en el tiempo.</a:t>
            </a:r>
          </a:p>
        </p:txBody>
      </p:sp>
      <p:pic>
        <p:nvPicPr>
          <p:cNvPr id="6" name="Picture 4"/>
          <p:cNvPicPr>
            <a:picLocks noChangeAspect="1" noChangeArrowheads="1"/>
          </p:cNvPicPr>
          <p:nvPr/>
        </p:nvPicPr>
        <p:blipFill>
          <a:blip r:embed="rId3" cstate="print"/>
          <a:srcRect/>
          <a:stretch>
            <a:fillRect/>
          </a:stretch>
        </p:blipFill>
        <p:spPr bwMode="auto">
          <a:xfrm>
            <a:off x="87313" y="5789613"/>
            <a:ext cx="4500562" cy="1009650"/>
          </a:xfrm>
          <a:prstGeom prst="rect">
            <a:avLst/>
          </a:prstGeom>
          <a:noFill/>
          <a:ln w="12700">
            <a:solidFill>
              <a:schemeClr val="tx2">
                <a:lumMod val="40000"/>
                <a:lumOff val="60000"/>
              </a:schemeClr>
            </a:solidFill>
          </a:ln>
          <a:effectLst/>
          <a:extLst>
            <a:ext uri="{909E8E84-426E-40DD-AFC4-6F175D3DCCD1}"/>
            <a:ext uri="{91240B29-F687-4F45-9708-019B960494DF}"/>
            <a:ext uri="{AF507438-7753-43E0-B8FC-AC1667EBCBE1}"/>
          </a:extLst>
        </p:spPr>
      </p:pic>
      <p:pic>
        <p:nvPicPr>
          <p:cNvPr id="10246" name="Picture 3" descr="E:\MATERIAL NUESTRA ESCUELA\Banco de recursos digitales\application\site\css\img\logo.png"/>
          <p:cNvPicPr>
            <a:picLocks noChangeAspect="1" noChangeArrowheads="1"/>
          </p:cNvPicPr>
          <p:nvPr/>
        </p:nvPicPr>
        <p:blipFill>
          <a:blip r:embed="rId4" cstate="print"/>
          <a:srcRect/>
          <a:stretch>
            <a:fillRect/>
          </a:stretch>
        </p:blipFill>
        <p:spPr bwMode="auto">
          <a:xfrm>
            <a:off x="6273800" y="5859463"/>
            <a:ext cx="2797175" cy="9286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38 Grupo"/>
          <p:cNvGrpSpPr>
            <a:grpSpLocks/>
          </p:cNvGrpSpPr>
          <p:nvPr/>
        </p:nvGrpSpPr>
        <p:grpSpPr bwMode="auto">
          <a:xfrm>
            <a:off x="142875" y="357188"/>
            <a:ext cx="8913813" cy="6416675"/>
            <a:chOff x="142844" y="357166"/>
            <a:chExt cx="8913176" cy="6416235"/>
          </a:xfrm>
        </p:grpSpPr>
        <p:sp>
          <p:nvSpPr>
            <p:cNvPr id="4" name="3 CuadroTexto"/>
            <p:cNvSpPr txBox="1"/>
            <p:nvPr/>
          </p:nvSpPr>
          <p:spPr>
            <a:xfrm>
              <a:off x="1142898" y="357166"/>
              <a:ext cx="6714645" cy="461930"/>
            </a:xfrm>
            <a:prstGeom prst="rect">
              <a:avLst/>
            </a:prstGeom>
            <a:noFill/>
            <a:ln w="38100" cmpd="dbl">
              <a:solidFill>
                <a:schemeClr val="tx2">
                  <a:lumMod val="60000"/>
                  <a:lumOff val="40000"/>
                </a:schemeClr>
              </a:solidFill>
            </a:ln>
          </p:spPr>
          <p:txBody>
            <a:bodyPr>
              <a:spAutoFit/>
            </a:bodyPr>
            <a:lstStyle/>
            <a:p>
              <a:pPr algn="ctr" fontAlgn="auto">
                <a:spcBef>
                  <a:spcPts val="0"/>
                </a:spcBef>
                <a:spcAft>
                  <a:spcPts val="0"/>
                </a:spcAft>
                <a:defRPr/>
              </a:pPr>
              <a:r>
                <a:rPr lang="es-AR" sz="2400" b="1" dirty="0">
                  <a:latin typeface="+mn-lt"/>
                  <a:cs typeface="+mn-cs"/>
                </a:rPr>
                <a:t>Programa Nacional de Formación Permanente </a:t>
              </a:r>
            </a:p>
          </p:txBody>
        </p:sp>
        <p:sp>
          <p:nvSpPr>
            <p:cNvPr id="12292" name="4 CuadroTexto"/>
            <p:cNvSpPr txBox="1">
              <a:spLocks noChangeArrowheads="1"/>
            </p:cNvSpPr>
            <p:nvPr/>
          </p:nvSpPr>
          <p:spPr bwMode="auto">
            <a:xfrm>
              <a:off x="1357290" y="1428736"/>
              <a:ext cx="500066" cy="338554"/>
            </a:xfrm>
            <a:prstGeom prst="rect">
              <a:avLst/>
            </a:prstGeom>
            <a:noFill/>
            <a:ln w="9525">
              <a:noFill/>
              <a:miter lim="800000"/>
              <a:headEnd/>
              <a:tailEnd/>
            </a:ln>
          </p:spPr>
          <p:txBody>
            <a:bodyPr>
              <a:spAutoFit/>
            </a:bodyPr>
            <a:lstStyle/>
            <a:p>
              <a:pPr algn="ctr"/>
              <a:r>
                <a:rPr lang="es-AR" sz="1600" i="1">
                  <a:latin typeface="Calibri" pitchFamily="34" charset="0"/>
                </a:rPr>
                <a:t>es</a:t>
              </a:r>
            </a:p>
          </p:txBody>
        </p:sp>
        <p:sp>
          <p:nvSpPr>
            <p:cNvPr id="6" name="5 CuadroTexto"/>
            <p:cNvSpPr txBox="1"/>
            <p:nvPr/>
          </p:nvSpPr>
          <p:spPr>
            <a:xfrm>
              <a:off x="214277" y="2571576"/>
              <a:ext cx="2428701" cy="646069"/>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algn="ctr" fontAlgn="auto">
                <a:spcBef>
                  <a:spcPts val="0"/>
                </a:spcBef>
                <a:spcAft>
                  <a:spcPts val="0"/>
                </a:spcAft>
                <a:defRPr/>
              </a:pPr>
              <a:r>
                <a:rPr lang="es-AR" b="1" dirty="0"/>
                <a:t>Iniciativa y Construcción Federal</a:t>
              </a:r>
            </a:p>
          </p:txBody>
        </p:sp>
        <p:sp>
          <p:nvSpPr>
            <p:cNvPr id="12294" name="6 CuadroTexto"/>
            <p:cNvSpPr txBox="1">
              <a:spLocks noChangeArrowheads="1"/>
            </p:cNvSpPr>
            <p:nvPr/>
          </p:nvSpPr>
          <p:spPr bwMode="auto">
            <a:xfrm>
              <a:off x="6715140" y="1285860"/>
              <a:ext cx="1285884" cy="338554"/>
            </a:xfrm>
            <a:prstGeom prst="rect">
              <a:avLst/>
            </a:prstGeom>
            <a:noFill/>
            <a:ln w="9525">
              <a:noFill/>
              <a:miter lim="800000"/>
              <a:headEnd/>
              <a:tailEnd/>
            </a:ln>
          </p:spPr>
          <p:txBody>
            <a:bodyPr>
              <a:spAutoFit/>
            </a:bodyPr>
            <a:lstStyle/>
            <a:p>
              <a:pPr algn="ctr"/>
              <a:r>
                <a:rPr lang="es-AR" sz="1600" i="1">
                  <a:latin typeface="Calibri" pitchFamily="34" charset="0"/>
                </a:rPr>
                <a:t>se propone</a:t>
              </a:r>
            </a:p>
          </p:txBody>
        </p:sp>
        <p:sp>
          <p:nvSpPr>
            <p:cNvPr id="8" name="7 CuadroTexto"/>
            <p:cNvSpPr txBox="1"/>
            <p:nvPr/>
          </p:nvSpPr>
          <p:spPr>
            <a:xfrm>
              <a:off x="6143165" y="2071548"/>
              <a:ext cx="2428701" cy="646068"/>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algn="ctr" fontAlgn="auto">
                <a:spcBef>
                  <a:spcPts val="0"/>
                </a:spcBef>
                <a:spcAft>
                  <a:spcPts val="0"/>
                </a:spcAft>
                <a:defRPr/>
              </a:pPr>
              <a:r>
                <a:rPr lang="es-AR" b="1" dirty="0"/>
                <a:t>Formación en ejercicio para todos los docentes</a:t>
              </a:r>
            </a:p>
          </p:txBody>
        </p:sp>
        <p:sp>
          <p:nvSpPr>
            <p:cNvPr id="12296" name="8 CuadroTexto"/>
            <p:cNvSpPr txBox="1">
              <a:spLocks noChangeArrowheads="1"/>
            </p:cNvSpPr>
            <p:nvPr/>
          </p:nvSpPr>
          <p:spPr bwMode="auto">
            <a:xfrm>
              <a:off x="6215074" y="3071810"/>
              <a:ext cx="1000132" cy="369332"/>
            </a:xfrm>
            <a:prstGeom prst="rect">
              <a:avLst/>
            </a:prstGeom>
            <a:noFill/>
            <a:ln w="9525">
              <a:noFill/>
              <a:miter lim="800000"/>
              <a:headEnd/>
              <a:tailEnd/>
            </a:ln>
          </p:spPr>
          <p:txBody>
            <a:bodyPr>
              <a:spAutoFit/>
            </a:bodyPr>
            <a:lstStyle/>
            <a:p>
              <a:r>
                <a:rPr lang="es-AR">
                  <a:latin typeface="Calibri" pitchFamily="34" charset="0"/>
                </a:rPr>
                <a:t>gratuita</a:t>
              </a:r>
            </a:p>
          </p:txBody>
        </p:sp>
        <p:sp>
          <p:nvSpPr>
            <p:cNvPr id="12297" name="9 CuadroTexto"/>
            <p:cNvSpPr txBox="1">
              <a:spLocks noChangeArrowheads="1"/>
            </p:cNvSpPr>
            <p:nvPr/>
          </p:nvSpPr>
          <p:spPr bwMode="auto">
            <a:xfrm>
              <a:off x="7572396" y="3071810"/>
              <a:ext cx="1071570" cy="369332"/>
            </a:xfrm>
            <a:prstGeom prst="rect">
              <a:avLst/>
            </a:prstGeom>
            <a:noFill/>
            <a:ln w="9525">
              <a:noFill/>
              <a:miter lim="800000"/>
              <a:headEnd/>
              <a:tailEnd/>
            </a:ln>
          </p:spPr>
          <p:txBody>
            <a:bodyPr>
              <a:spAutoFit/>
            </a:bodyPr>
            <a:lstStyle/>
            <a:p>
              <a:r>
                <a:rPr lang="es-AR">
                  <a:latin typeface="Calibri" pitchFamily="34" charset="0"/>
                </a:rPr>
                <a:t>universal</a:t>
              </a:r>
            </a:p>
          </p:txBody>
        </p:sp>
        <p:sp>
          <p:nvSpPr>
            <p:cNvPr id="12298" name="10 CuadroTexto"/>
            <p:cNvSpPr txBox="1">
              <a:spLocks noChangeArrowheads="1"/>
            </p:cNvSpPr>
            <p:nvPr/>
          </p:nvSpPr>
          <p:spPr bwMode="auto">
            <a:xfrm>
              <a:off x="468600" y="3929066"/>
              <a:ext cx="1745946" cy="1200329"/>
            </a:xfrm>
            <a:prstGeom prst="rect">
              <a:avLst/>
            </a:prstGeom>
            <a:noFill/>
            <a:ln w="9525">
              <a:noFill/>
              <a:miter lim="800000"/>
              <a:headEnd/>
              <a:tailEnd/>
            </a:ln>
          </p:spPr>
          <p:txBody>
            <a:bodyPr>
              <a:spAutoFit/>
            </a:bodyPr>
            <a:lstStyle/>
            <a:p>
              <a:pPr algn="ctr"/>
              <a:r>
                <a:rPr lang="es-AR">
                  <a:latin typeface="Calibri" pitchFamily="34" charset="0"/>
                </a:rPr>
                <a:t>Respuesta a los reiterados reclamos de capacitación </a:t>
              </a:r>
            </a:p>
          </p:txBody>
        </p:sp>
        <p:sp>
          <p:nvSpPr>
            <p:cNvPr id="12299" name="11 CuadroTexto"/>
            <p:cNvSpPr txBox="1">
              <a:spLocks noChangeArrowheads="1"/>
            </p:cNvSpPr>
            <p:nvPr/>
          </p:nvSpPr>
          <p:spPr bwMode="auto">
            <a:xfrm>
              <a:off x="690344" y="3357562"/>
              <a:ext cx="1500198" cy="338554"/>
            </a:xfrm>
            <a:prstGeom prst="rect">
              <a:avLst/>
            </a:prstGeom>
            <a:noFill/>
            <a:ln w="9525">
              <a:noFill/>
              <a:miter lim="800000"/>
              <a:headEnd/>
              <a:tailEnd/>
            </a:ln>
          </p:spPr>
          <p:txBody>
            <a:bodyPr>
              <a:spAutoFit/>
            </a:bodyPr>
            <a:lstStyle/>
            <a:p>
              <a:pPr algn="ctr"/>
              <a:r>
                <a:rPr lang="es-AR" sz="1600" i="1">
                  <a:latin typeface="Calibri" pitchFamily="34" charset="0"/>
                </a:rPr>
                <a:t>como</a:t>
              </a:r>
            </a:p>
          </p:txBody>
        </p:sp>
        <p:cxnSp>
          <p:nvCxnSpPr>
            <p:cNvPr id="14" name="13 Conector recto"/>
            <p:cNvCxnSpPr>
              <a:stCxn id="4" idx="2"/>
              <a:endCxn id="12292" idx="0"/>
            </p:cNvCxnSpPr>
            <p:nvPr/>
          </p:nvCxnSpPr>
          <p:spPr>
            <a:xfrm rot="5400000">
              <a:off x="2749333" y="-322234"/>
              <a:ext cx="609558" cy="289221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6" name="15 Conector recto de flecha"/>
            <p:cNvCxnSpPr>
              <a:stCxn id="12292" idx="2"/>
              <a:endCxn id="6" idx="0"/>
            </p:cNvCxnSpPr>
            <p:nvPr/>
          </p:nvCxnSpPr>
          <p:spPr>
            <a:xfrm rot="5400000">
              <a:off x="1115911" y="2079485"/>
              <a:ext cx="804807" cy="179375"/>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8" name="17 Conector recto"/>
            <p:cNvCxnSpPr>
              <a:stCxn id="6" idx="2"/>
              <a:endCxn id="12299" idx="0"/>
            </p:cNvCxnSpPr>
            <p:nvPr/>
          </p:nvCxnSpPr>
          <p:spPr>
            <a:xfrm rot="16200000" flipH="1">
              <a:off x="1364339" y="3281933"/>
              <a:ext cx="139690" cy="1111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0" name="19 Conector recto"/>
            <p:cNvCxnSpPr>
              <a:stCxn id="12299" idx="2"/>
              <a:endCxn id="12298" idx="0"/>
            </p:cNvCxnSpPr>
            <p:nvPr/>
          </p:nvCxnSpPr>
          <p:spPr>
            <a:xfrm rot="5400000">
              <a:off x="1273857" y="3762914"/>
              <a:ext cx="233347" cy="9841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2" name="21 Conector recto"/>
            <p:cNvCxnSpPr>
              <a:stCxn id="4" idx="2"/>
              <a:endCxn id="12294" idx="0"/>
            </p:cNvCxnSpPr>
            <p:nvPr/>
          </p:nvCxnSpPr>
          <p:spPr>
            <a:xfrm rot="16200000" flipH="1">
              <a:off x="5695521" y="-376205"/>
              <a:ext cx="466693" cy="285729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4" name="23 Conector recto de flecha"/>
            <p:cNvCxnSpPr>
              <a:stCxn id="12294" idx="2"/>
              <a:endCxn id="8" idx="0"/>
            </p:cNvCxnSpPr>
            <p:nvPr/>
          </p:nvCxnSpPr>
          <p:spPr>
            <a:xfrm rot="5400000">
              <a:off x="7134488" y="1848520"/>
              <a:ext cx="447644" cy="1587"/>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6" name="25 Conector recto"/>
            <p:cNvCxnSpPr>
              <a:stCxn id="8" idx="2"/>
              <a:endCxn id="12296" idx="0"/>
            </p:cNvCxnSpPr>
            <p:nvPr/>
          </p:nvCxnSpPr>
          <p:spPr>
            <a:xfrm rot="5400000">
              <a:off x="6859075" y="2573165"/>
              <a:ext cx="353989" cy="64289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8" name="27 Conector recto"/>
            <p:cNvCxnSpPr>
              <a:stCxn id="8" idx="2"/>
              <a:endCxn id="12297" idx="0"/>
            </p:cNvCxnSpPr>
            <p:nvPr/>
          </p:nvCxnSpPr>
          <p:spPr>
            <a:xfrm rot="16200000" flipH="1">
              <a:off x="7555939" y="2519194"/>
              <a:ext cx="353989" cy="750833"/>
            </a:xfrm>
            <a:prstGeom prst="line">
              <a:avLst/>
            </a:prstGeom>
            <a:ln w="28575">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7" name="36 Conector recto"/>
            <p:cNvCxnSpPr>
              <a:stCxn id="12292" idx="3"/>
            </p:cNvCxnSpPr>
            <p:nvPr/>
          </p:nvCxnSpPr>
          <p:spPr>
            <a:xfrm>
              <a:off x="1857221" y="1598506"/>
              <a:ext cx="1500081" cy="44447"/>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1" name="40 Conector recto de flecha"/>
            <p:cNvCxnSpPr>
              <a:endCxn id="12310" idx="0"/>
            </p:cNvCxnSpPr>
            <p:nvPr/>
          </p:nvCxnSpPr>
          <p:spPr>
            <a:xfrm rot="16200000" flipH="1">
              <a:off x="2946960" y="2053295"/>
              <a:ext cx="1571517" cy="750833"/>
            </a:xfrm>
            <a:prstGeom prst="straightConnector1">
              <a:avLst/>
            </a:prstGeom>
            <a:ln w="38100">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2310" name="41 CuadroTexto"/>
            <p:cNvSpPr txBox="1">
              <a:spLocks noChangeArrowheads="1"/>
            </p:cNvSpPr>
            <p:nvPr/>
          </p:nvSpPr>
          <p:spPr bwMode="auto">
            <a:xfrm>
              <a:off x="2714612" y="3214686"/>
              <a:ext cx="2786082" cy="1200329"/>
            </a:xfrm>
            <a:prstGeom prst="rect">
              <a:avLst/>
            </a:prstGeom>
            <a:noFill/>
            <a:ln w="9525">
              <a:noFill/>
              <a:miter lim="800000"/>
              <a:headEnd/>
              <a:tailEnd/>
            </a:ln>
          </p:spPr>
          <p:txBody>
            <a:bodyPr>
              <a:spAutoFit/>
            </a:bodyPr>
            <a:lstStyle/>
            <a:p>
              <a:r>
                <a:rPr lang="es-AR">
                  <a:latin typeface="Calibri" pitchFamily="34" charset="0"/>
                </a:rPr>
                <a:t>Oportunidad para alcanzar las metas y objetivos que, en términos de política educativa, se impuso el país</a:t>
              </a:r>
            </a:p>
          </p:txBody>
        </p:sp>
        <p:sp>
          <p:nvSpPr>
            <p:cNvPr id="12311" name="46 CuadroTexto"/>
            <p:cNvSpPr txBox="1">
              <a:spLocks noChangeArrowheads="1"/>
            </p:cNvSpPr>
            <p:nvPr/>
          </p:nvSpPr>
          <p:spPr bwMode="auto">
            <a:xfrm>
              <a:off x="142844" y="5643578"/>
              <a:ext cx="1214414" cy="646331"/>
            </a:xfrm>
            <a:prstGeom prst="rect">
              <a:avLst/>
            </a:prstGeom>
            <a:noFill/>
            <a:ln w="9525">
              <a:noFill/>
              <a:miter lim="800000"/>
              <a:headEnd/>
              <a:tailEnd/>
            </a:ln>
          </p:spPr>
          <p:txBody>
            <a:bodyPr>
              <a:spAutoFit/>
            </a:bodyPr>
            <a:lstStyle/>
            <a:p>
              <a:pPr algn="ctr"/>
              <a:r>
                <a:rPr lang="es-AR">
                  <a:latin typeface="Calibri" pitchFamily="34" charset="0"/>
                </a:rPr>
                <a:t>Colectivo docente</a:t>
              </a:r>
            </a:p>
          </p:txBody>
        </p:sp>
        <p:sp>
          <p:nvSpPr>
            <p:cNvPr id="12312" name="60 CuadroTexto"/>
            <p:cNvSpPr txBox="1">
              <a:spLocks noChangeArrowheads="1"/>
            </p:cNvSpPr>
            <p:nvPr/>
          </p:nvSpPr>
          <p:spPr bwMode="auto">
            <a:xfrm>
              <a:off x="2071670" y="5857892"/>
              <a:ext cx="1714512" cy="646331"/>
            </a:xfrm>
            <a:prstGeom prst="rect">
              <a:avLst/>
            </a:prstGeom>
            <a:noFill/>
            <a:ln w="9525">
              <a:noFill/>
              <a:miter lim="800000"/>
              <a:headEnd/>
              <a:tailEnd/>
            </a:ln>
          </p:spPr>
          <p:txBody>
            <a:bodyPr>
              <a:spAutoFit/>
            </a:bodyPr>
            <a:lstStyle/>
            <a:p>
              <a:pPr algn="ctr"/>
              <a:r>
                <a:rPr lang="es-AR">
                  <a:latin typeface="Calibri" pitchFamily="34" charset="0"/>
                </a:rPr>
                <a:t>Representantes docentes</a:t>
              </a:r>
            </a:p>
          </p:txBody>
        </p:sp>
        <p:cxnSp>
          <p:nvCxnSpPr>
            <p:cNvPr id="63" name="62 Conector recto de flecha"/>
            <p:cNvCxnSpPr>
              <a:stCxn id="12311" idx="3"/>
              <a:endCxn id="12312" idx="1"/>
            </p:cNvCxnSpPr>
            <p:nvPr/>
          </p:nvCxnSpPr>
          <p:spPr>
            <a:xfrm>
              <a:off x="1357195" y="5967006"/>
              <a:ext cx="714324" cy="214297"/>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cxnSp>
          <p:nvCxnSpPr>
            <p:cNvPr id="67" name="66 Conector recto de flecha"/>
            <p:cNvCxnSpPr>
              <a:stCxn id="12311" idx="0"/>
              <a:endCxn id="12298" idx="2"/>
            </p:cNvCxnSpPr>
            <p:nvPr/>
          </p:nvCxnSpPr>
          <p:spPr>
            <a:xfrm rot="5400000" flipH="1" flipV="1">
              <a:off x="788910" y="5090767"/>
              <a:ext cx="514315" cy="590508"/>
            </a:xfrm>
            <a:prstGeom prst="straightConnector1">
              <a:avLst/>
            </a:prstGeom>
            <a:ln w="28575">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3" name="72 Conector recto"/>
            <p:cNvCxnSpPr>
              <a:stCxn id="12310" idx="2"/>
            </p:cNvCxnSpPr>
            <p:nvPr/>
          </p:nvCxnSpPr>
          <p:spPr>
            <a:xfrm rot="5400000">
              <a:off x="3404129" y="4653441"/>
              <a:ext cx="942910" cy="465104"/>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2316" name="80 CuadroTexto"/>
            <p:cNvSpPr txBox="1">
              <a:spLocks noChangeArrowheads="1"/>
            </p:cNvSpPr>
            <p:nvPr/>
          </p:nvSpPr>
          <p:spPr bwMode="auto">
            <a:xfrm>
              <a:off x="4357686" y="5286388"/>
              <a:ext cx="1500198" cy="923330"/>
            </a:xfrm>
            <a:prstGeom prst="rect">
              <a:avLst/>
            </a:prstGeom>
            <a:noFill/>
            <a:ln w="9525">
              <a:noFill/>
              <a:miter lim="800000"/>
              <a:headEnd/>
              <a:tailEnd/>
            </a:ln>
          </p:spPr>
          <p:txBody>
            <a:bodyPr>
              <a:spAutoFit/>
            </a:bodyPr>
            <a:lstStyle/>
            <a:p>
              <a:pPr algn="ctr"/>
              <a:r>
                <a:rPr lang="es-AR">
                  <a:latin typeface="Calibri" pitchFamily="34" charset="0"/>
                </a:rPr>
                <a:t>Anclaje en la Provincia de Buenos Aires</a:t>
              </a:r>
            </a:p>
          </p:txBody>
        </p:sp>
        <p:sp>
          <p:nvSpPr>
            <p:cNvPr id="12317" name="81 CuadroTexto"/>
            <p:cNvSpPr txBox="1">
              <a:spLocks noChangeArrowheads="1"/>
            </p:cNvSpPr>
            <p:nvPr/>
          </p:nvSpPr>
          <p:spPr bwMode="auto">
            <a:xfrm>
              <a:off x="7000892" y="3714752"/>
              <a:ext cx="1785950" cy="1200329"/>
            </a:xfrm>
            <a:prstGeom prst="rect">
              <a:avLst/>
            </a:prstGeom>
            <a:noFill/>
            <a:ln w="9525">
              <a:noFill/>
              <a:miter lim="800000"/>
              <a:headEnd/>
              <a:tailEnd/>
            </a:ln>
          </p:spPr>
          <p:txBody>
            <a:bodyPr>
              <a:spAutoFit/>
            </a:bodyPr>
            <a:lstStyle/>
            <a:p>
              <a:pPr algn="ctr"/>
              <a:r>
                <a:rPr lang="es-AR" b="1">
                  <a:latin typeface="Calibri" pitchFamily="34" charset="0"/>
                </a:rPr>
                <a:t>Fines y Objetivos de la política Educativa Provincial</a:t>
              </a:r>
            </a:p>
          </p:txBody>
        </p:sp>
        <p:cxnSp>
          <p:nvCxnSpPr>
            <p:cNvPr id="89" name="88 Conector recto de flecha"/>
            <p:cNvCxnSpPr>
              <a:endCxn id="12316" idx="1"/>
            </p:cNvCxnSpPr>
            <p:nvPr/>
          </p:nvCxnSpPr>
          <p:spPr>
            <a:xfrm>
              <a:off x="3643032" y="5357448"/>
              <a:ext cx="714324" cy="39049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2319" name="89 CuadroTexto"/>
            <p:cNvSpPr txBox="1">
              <a:spLocks noChangeArrowheads="1"/>
            </p:cNvSpPr>
            <p:nvPr/>
          </p:nvSpPr>
          <p:spPr bwMode="auto">
            <a:xfrm>
              <a:off x="5929322" y="4714884"/>
              <a:ext cx="785818" cy="338554"/>
            </a:xfrm>
            <a:prstGeom prst="rect">
              <a:avLst/>
            </a:prstGeom>
            <a:noFill/>
            <a:ln w="9525">
              <a:noFill/>
              <a:miter lim="800000"/>
              <a:headEnd/>
              <a:tailEnd/>
            </a:ln>
          </p:spPr>
          <p:txBody>
            <a:bodyPr>
              <a:spAutoFit/>
            </a:bodyPr>
            <a:lstStyle/>
            <a:p>
              <a:pPr algn="ctr"/>
              <a:r>
                <a:rPr lang="es-AR" sz="1600" i="1">
                  <a:latin typeface="Calibri" pitchFamily="34" charset="0"/>
                </a:rPr>
                <a:t>según</a:t>
              </a:r>
            </a:p>
          </p:txBody>
        </p:sp>
        <p:sp>
          <p:nvSpPr>
            <p:cNvPr id="12320" name="90 CuadroTexto"/>
            <p:cNvSpPr txBox="1">
              <a:spLocks noChangeArrowheads="1"/>
            </p:cNvSpPr>
            <p:nvPr/>
          </p:nvSpPr>
          <p:spPr bwMode="auto">
            <a:xfrm>
              <a:off x="7000892" y="5572140"/>
              <a:ext cx="1785950" cy="338554"/>
            </a:xfrm>
            <a:prstGeom prst="rect">
              <a:avLst/>
            </a:prstGeom>
            <a:noFill/>
            <a:ln w="9525">
              <a:noFill/>
              <a:miter lim="800000"/>
              <a:headEnd/>
              <a:tailEnd/>
            </a:ln>
          </p:spPr>
          <p:txBody>
            <a:bodyPr>
              <a:spAutoFit/>
            </a:bodyPr>
            <a:lstStyle/>
            <a:p>
              <a:pPr algn="ctr"/>
              <a:r>
                <a:rPr lang="es-AR" sz="1600" i="1">
                  <a:latin typeface="Calibri" pitchFamily="34" charset="0"/>
                </a:rPr>
                <a:t>atendiendo a las </a:t>
              </a:r>
            </a:p>
          </p:txBody>
        </p:sp>
        <p:sp>
          <p:nvSpPr>
            <p:cNvPr id="92" name="91 CuadroTexto"/>
            <p:cNvSpPr txBox="1"/>
            <p:nvPr/>
          </p:nvSpPr>
          <p:spPr>
            <a:xfrm>
              <a:off x="6214598" y="6127332"/>
              <a:ext cx="2841422" cy="646069"/>
            </a:xfrm>
            <a:prstGeom prst="rect">
              <a:avLst/>
            </a:prstGeom>
          </p:spPr>
          <p:style>
            <a:lnRef idx="1">
              <a:schemeClr val="accent5"/>
            </a:lnRef>
            <a:fillRef idx="2">
              <a:schemeClr val="accent5"/>
            </a:fillRef>
            <a:effectRef idx="1">
              <a:schemeClr val="accent5"/>
            </a:effectRef>
            <a:fontRef idx="minor">
              <a:schemeClr val="dk1"/>
            </a:fontRef>
          </p:style>
          <p:txBody>
            <a:bodyPr>
              <a:spAutoFit/>
            </a:bodyPr>
            <a:lstStyle/>
            <a:p>
              <a:pPr algn="ctr" fontAlgn="auto">
                <a:spcBef>
                  <a:spcPts val="0"/>
                </a:spcBef>
                <a:spcAft>
                  <a:spcPts val="0"/>
                </a:spcAft>
                <a:defRPr/>
              </a:pPr>
              <a:r>
                <a:rPr lang="es-AR" b="1" dirty="0"/>
                <a:t>Particularidades del nivel y la modalidad</a:t>
              </a:r>
            </a:p>
          </p:txBody>
        </p:sp>
        <p:cxnSp>
          <p:nvCxnSpPr>
            <p:cNvPr id="96" name="95 Conector recto de flecha"/>
            <p:cNvCxnSpPr>
              <a:stCxn id="12319" idx="2"/>
              <a:endCxn id="12316" idx="3"/>
            </p:cNvCxnSpPr>
            <p:nvPr/>
          </p:nvCxnSpPr>
          <p:spPr>
            <a:xfrm rot="5400000">
              <a:off x="5742349" y="5167756"/>
              <a:ext cx="695277" cy="465105"/>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98" name="97 Conector recto"/>
            <p:cNvCxnSpPr>
              <a:stCxn id="12319" idx="3"/>
              <a:endCxn id="12317" idx="1"/>
            </p:cNvCxnSpPr>
            <p:nvPr/>
          </p:nvCxnSpPr>
          <p:spPr>
            <a:xfrm flipV="1">
              <a:off x="6714624" y="4314532"/>
              <a:ext cx="285730" cy="569874"/>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5" name="104 Conector recto"/>
            <p:cNvCxnSpPr>
              <a:stCxn id="92" idx="0"/>
              <a:endCxn id="12320" idx="2"/>
            </p:cNvCxnSpPr>
            <p:nvPr/>
          </p:nvCxnSpPr>
          <p:spPr>
            <a:xfrm rot="5400000" flipH="1" flipV="1">
              <a:off x="7656739" y="5890017"/>
              <a:ext cx="215885" cy="25874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7" name="106 Conector recto de flecha"/>
            <p:cNvCxnSpPr>
              <a:stCxn id="12320" idx="0"/>
              <a:endCxn id="12317" idx="2"/>
            </p:cNvCxnSpPr>
            <p:nvPr/>
          </p:nvCxnSpPr>
          <p:spPr>
            <a:xfrm rot="5400000" flipH="1" flipV="1">
              <a:off x="7564669" y="5243950"/>
              <a:ext cx="65718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Rectángulo"/>
          <p:cNvSpPr>
            <a:spLocks noChangeArrowheads="1"/>
          </p:cNvSpPr>
          <p:nvPr/>
        </p:nvSpPr>
        <p:spPr bwMode="auto">
          <a:xfrm>
            <a:off x="0" y="58738"/>
            <a:ext cx="9144000" cy="2554287"/>
          </a:xfrm>
          <a:prstGeom prst="rect">
            <a:avLst/>
          </a:prstGeom>
          <a:noFill/>
          <a:ln w="9525">
            <a:noFill/>
            <a:miter lim="800000"/>
            <a:headEnd/>
            <a:tailEnd/>
          </a:ln>
        </p:spPr>
        <p:txBody>
          <a:bodyPr>
            <a:spAutoFit/>
          </a:bodyPr>
          <a:lstStyle/>
          <a:p>
            <a:pPr algn="just"/>
            <a:r>
              <a:rPr lang="es-ES" sz="2000" b="1">
                <a:latin typeface="Calibri" pitchFamily="34" charset="0"/>
              </a:rPr>
              <a:t>Modalidad de trabajo</a:t>
            </a:r>
          </a:p>
          <a:p>
            <a:pPr algn="just"/>
            <a:endParaRPr lang="es-ES" sz="2000" b="1">
              <a:latin typeface="Calibri" pitchFamily="34" charset="0"/>
            </a:endParaRPr>
          </a:p>
          <a:p>
            <a:pPr algn="just"/>
            <a:r>
              <a:rPr lang="es-ES" sz="2000" b="1">
                <a:latin typeface="Calibri" pitchFamily="34" charset="0"/>
              </a:rPr>
              <a:t>El proceso de formación se desarrolla a lo largo de tres años e incluye la participación en siete jornadas institucionales por año. A su vez, se espera que de cada jornada surjan producciones colectivas que permitan ir evaluando los avances del proceso formativo. También se prevé la realización de producciones de integración. Las jornadas institucionales estarán coordinadas por los equipos directivos y de supervisión.</a:t>
            </a:r>
          </a:p>
        </p:txBody>
      </p:sp>
      <p:sp>
        <p:nvSpPr>
          <p:cNvPr id="3" name="2 Rectángulo"/>
          <p:cNvSpPr/>
          <p:nvPr/>
        </p:nvSpPr>
        <p:spPr>
          <a:xfrm>
            <a:off x="214313" y="4071938"/>
            <a:ext cx="1246187" cy="923925"/>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algn="ctr" fontAlgn="auto">
              <a:spcBef>
                <a:spcPts val="0"/>
              </a:spcBef>
              <a:spcAft>
                <a:spcPts val="0"/>
              </a:spcAft>
              <a:defRPr/>
            </a:pPr>
            <a:r>
              <a:rPr lang="es-ES" b="1" dirty="0"/>
              <a:t>Proceso </a:t>
            </a:r>
          </a:p>
          <a:p>
            <a:pPr algn="ctr" fontAlgn="auto">
              <a:spcBef>
                <a:spcPts val="0"/>
              </a:spcBef>
              <a:spcAft>
                <a:spcPts val="0"/>
              </a:spcAft>
              <a:defRPr/>
            </a:pPr>
            <a:r>
              <a:rPr lang="es-ES" b="1" dirty="0"/>
              <a:t>de </a:t>
            </a:r>
          </a:p>
          <a:p>
            <a:pPr algn="ctr" fontAlgn="auto">
              <a:spcBef>
                <a:spcPts val="0"/>
              </a:spcBef>
              <a:spcAft>
                <a:spcPts val="0"/>
              </a:spcAft>
              <a:defRPr/>
            </a:pPr>
            <a:r>
              <a:rPr lang="es-ES" b="1" dirty="0"/>
              <a:t>Formación </a:t>
            </a:r>
            <a:endParaRPr lang="es-ES" dirty="0"/>
          </a:p>
        </p:txBody>
      </p:sp>
      <p:sp>
        <p:nvSpPr>
          <p:cNvPr id="4" name="3 Rectángulo"/>
          <p:cNvSpPr/>
          <p:nvPr/>
        </p:nvSpPr>
        <p:spPr>
          <a:xfrm>
            <a:off x="2214563" y="4143375"/>
            <a:ext cx="661987" cy="646113"/>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fontAlgn="auto">
              <a:spcBef>
                <a:spcPts val="0"/>
              </a:spcBef>
              <a:spcAft>
                <a:spcPts val="0"/>
              </a:spcAft>
              <a:defRPr/>
            </a:pPr>
            <a:r>
              <a:rPr lang="es-ES" b="1" dirty="0"/>
              <a:t>Tres </a:t>
            </a:r>
          </a:p>
          <a:p>
            <a:pPr fontAlgn="auto">
              <a:spcBef>
                <a:spcPts val="0"/>
              </a:spcBef>
              <a:spcAft>
                <a:spcPts val="0"/>
              </a:spcAft>
              <a:defRPr/>
            </a:pPr>
            <a:r>
              <a:rPr lang="es-ES" b="1" dirty="0"/>
              <a:t>Años</a:t>
            </a:r>
            <a:endParaRPr lang="es-ES" dirty="0"/>
          </a:p>
        </p:txBody>
      </p:sp>
      <p:sp>
        <p:nvSpPr>
          <p:cNvPr id="5" name="4 Rectángulo"/>
          <p:cNvSpPr/>
          <p:nvPr/>
        </p:nvSpPr>
        <p:spPr>
          <a:xfrm>
            <a:off x="3643313" y="3714750"/>
            <a:ext cx="1627187" cy="1477963"/>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algn="ctr" fontAlgn="auto">
              <a:spcBef>
                <a:spcPts val="0"/>
              </a:spcBef>
              <a:spcAft>
                <a:spcPts val="0"/>
              </a:spcAft>
              <a:defRPr/>
            </a:pPr>
            <a:r>
              <a:rPr lang="es-ES" b="1" dirty="0"/>
              <a:t>Siete </a:t>
            </a:r>
          </a:p>
          <a:p>
            <a:pPr algn="ctr" fontAlgn="auto">
              <a:spcBef>
                <a:spcPts val="0"/>
              </a:spcBef>
              <a:spcAft>
                <a:spcPts val="0"/>
              </a:spcAft>
              <a:defRPr/>
            </a:pPr>
            <a:r>
              <a:rPr lang="es-ES" b="1" dirty="0"/>
              <a:t>Jornadas</a:t>
            </a:r>
          </a:p>
          <a:p>
            <a:pPr algn="ctr" fontAlgn="auto">
              <a:spcBef>
                <a:spcPts val="0"/>
              </a:spcBef>
              <a:spcAft>
                <a:spcPts val="0"/>
              </a:spcAft>
              <a:defRPr/>
            </a:pPr>
            <a:r>
              <a:rPr lang="es-ES" b="1" dirty="0"/>
              <a:t>Institucionales </a:t>
            </a:r>
          </a:p>
          <a:p>
            <a:pPr algn="ctr" fontAlgn="auto">
              <a:spcBef>
                <a:spcPts val="0"/>
              </a:spcBef>
              <a:spcAft>
                <a:spcPts val="0"/>
              </a:spcAft>
              <a:defRPr/>
            </a:pPr>
            <a:r>
              <a:rPr lang="es-ES" b="1" dirty="0"/>
              <a:t>por </a:t>
            </a:r>
          </a:p>
          <a:p>
            <a:pPr algn="ctr" fontAlgn="auto">
              <a:spcBef>
                <a:spcPts val="0"/>
              </a:spcBef>
              <a:spcAft>
                <a:spcPts val="0"/>
              </a:spcAft>
              <a:defRPr/>
            </a:pPr>
            <a:r>
              <a:rPr lang="es-ES" b="1" dirty="0"/>
              <a:t>Año</a:t>
            </a:r>
            <a:endParaRPr lang="es-ES" dirty="0"/>
          </a:p>
        </p:txBody>
      </p:sp>
      <p:sp>
        <p:nvSpPr>
          <p:cNvPr id="6" name="5 Rectángulo"/>
          <p:cNvSpPr/>
          <p:nvPr/>
        </p:nvSpPr>
        <p:spPr>
          <a:xfrm>
            <a:off x="6357938" y="2643188"/>
            <a:ext cx="1963737" cy="1200150"/>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algn="ctr" fontAlgn="auto">
              <a:spcBef>
                <a:spcPts val="0"/>
              </a:spcBef>
              <a:spcAft>
                <a:spcPts val="0"/>
              </a:spcAft>
              <a:defRPr/>
            </a:pPr>
            <a:r>
              <a:rPr lang="es-ES" b="1" dirty="0"/>
              <a:t>Evaluación de los </a:t>
            </a:r>
          </a:p>
          <a:p>
            <a:pPr algn="ctr" fontAlgn="auto">
              <a:spcBef>
                <a:spcPts val="0"/>
              </a:spcBef>
              <a:spcAft>
                <a:spcPts val="0"/>
              </a:spcAft>
              <a:defRPr/>
            </a:pPr>
            <a:r>
              <a:rPr lang="es-ES" b="1" dirty="0"/>
              <a:t>Avances </a:t>
            </a:r>
          </a:p>
          <a:p>
            <a:pPr algn="ctr" fontAlgn="auto">
              <a:spcBef>
                <a:spcPts val="0"/>
              </a:spcBef>
              <a:spcAft>
                <a:spcPts val="0"/>
              </a:spcAft>
              <a:defRPr/>
            </a:pPr>
            <a:r>
              <a:rPr lang="es-ES" b="1" dirty="0"/>
              <a:t>del </a:t>
            </a:r>
          </a:p>
          <a:p>
            <a:pPr algn="ctr" fontAlgn="auto">
              <a:spcBef>
                <a:spcPts val="0"/>
              </a:spcBef>
              <a:spcAft>
                <a:spcPts val="0"/>
              </a:spcAft>
              <a:defRPr/>
            </a:pPr>
            <a:r>
              <a:rPr lang="es-ES" b="1" dirty="0"/>
              <a:t>Proceso Formativo</a:t>
            </a:r>
            <a:endParaRPr lang="es-ES" dirty="0"/>
          </a:p>
        </p:txBody>
      </p:sp>
      <p:sp>
        <p:nvSpPr>
          <p:cNvPr id="7" name="6 Rectángulo"/>
          <p:cNvSpPr/>
          <p:nvPr/>
        </p:nvSpPr>
        <p:spPr>
          <a:xfrm>
            <a:off x="6572250" y="4500563"/>
            <a:ext cx="1565275" cy="1477962"/>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algn="ctr" fontAlgn="auto">
              <a:spcBef>
                <a:spcPts val="0"/>
              </a:spcBef>
              <a:spcAft>
                <a:spcPts val="0"/>
              </a:spcAft>
              <a:defRPr/>
            </a:pPr>
            <a:r>
              <a:rPr lang="es-ES" b="1" dirty="0"/>
              <a:t>Realización </a:t>
            </a:r>
          </a:p>
          <a:p>
            <a:pPr algn="ctr" fontAlgn="auto">
              <a:spcBef>
                <a:spcPts val="0"/>
              </a:spcBef>
              <a:spcAft>
                <a:spcPts val="0"/>
              </a:spcAft>
              <a:defRPr/>
            </a:pPr>
            <a:r>
              <a:rPr lang="es-ES" b="1" dirty="0"/>
              <a:t>De</a:t>
            </a:r>
          </a:p>
          <a:p>
            <a:pPr algn="ctr" fontAlgn="auto">
              <a:spcBef>
                <a:spcPts val="0"/>
              </a:spcBef>
              <a:spcAft>
                <a:spcPts val="0"/>
              </a:spcAft>
              <a:defRPr/>
            </a:pPr>
            <a:r>
              <a:rPr lang="es-ES" b="1" dirty="0"/>
              <a:t> Producciones </a:t>
            </a:r>
          </a:p>
          <a:p>
            <a:pPr algn="ctr" fontAlgn="auto">
              <a:spcBef>
                <a:spcPts val="0"/>
              </a:spcBef>
              <a:spcAft>
                <a:spcPts val="0"/>
              </a:spcAft>
              <a:defRPr/>
            </a:pPr>
            <a:r>
              <a:rPr lang="es-ES" b="1" dirty="0"/>
              <a:t>de </a:t>
            </a:r>
          </a:p>
          <a:p>
            <a:pPr algn="ctr" fontAlgn="auto">
              <a:spcBef>
                <a:spcPts val="0"/>
              </a:spcBef>
              <a:spcAft>
                <a:spcPts val="0"/>
              </a:spcAft>
              <a:defRPr/>
            </a:pPr>
            <a:r>
              <a:rPr lang="es-ES" b="1" dirty="0"/>
              <a:t>Integración</a:t>
            </a:r>
            <a:endParaRPr lang="es-ES" dirty="0"/>
          </a:p>
        </p:txBody>
      </p:sp>
      <p:sp>
        <p:nvSpPr>
          <p:cNvPr id="8" name="7 Flecha derecha"/>
          <p:cNvSpPr/>
          <p:nvPr/>
        </p:nvSpPr>
        <p:spPr>
          <a:xfrm>
            <a:off x="1571625" y="4357688"/>
            <a:ext cx="500063" cy="3571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9" name="8 Flecha derecha"/>
          <p:cNvSpPr/>
          <p:nvPr/>
        </p:nvSpPr>
        <p:spPr>
          <a:xfrm>
            <a:off x="3000375" y="4286250"/>
            <a:ext cx="571500" cy="4286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10" name="9 Flecha derecha"/>
          <p:cNvSpPr/>
          <p:nvPr/>
        </p:nvSpPr>
        <p:spPr>
          <a:xfrm rot="19862418">
            <a:off x="5332413" y="3598863"/>
            <a:ext cx="919162" cy="4286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11" name="10 Flecha derecha"/>
          <p:cNvSpPr/>
          <p:nvPr/>
        </p:nvSpPr>
        <p:spPr>
          <a:xfrm rot="2063404">
            <a:off x="5327650" y="4579938"/>
            <a:ext cx="917575" cy="4286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12700"/>
            <a:ext cx="9144000" cy="685800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AR"/>
          </a:p>
        </p:txBody>
      </p:sp>
      <p:sp>
        <p:nvSpPr>
          <p:cNvPr id="2" name="1 CuadroTexto"/>
          <p:cNvSpPr txBox="1"/>
          <p:nvPr/>
        </p:nvSpPr>
        <p:spPr>
          <a:xfrm>
            <a:off x="357188" y="150813"/>
            <a:ext cx="8572500" cy="1055687"/>
          </a:xfrm>
          <a:prstGeom prst="round2DiagRect">
            <a:avLst/>
          </a:prstGeom>
          <a:ln/>
        </p:spPr>
        <p:style>
          <a:lnRef idx="1">
            <a:schemeClr val="accent1"/>
          </a:lnRef>
          <a:fillRef idx="3">
            <a:schemeClr val="accent1"/>
          </a:fillRef>
          <a:effectRef idx="2">
            <a:schemeClr val="accent1"/>
          </a:effectRef>
          <a:fontRef idx="minor">
            <a:schemeClr val="lt1"/>
          </a:fontRef>
        </p:style>
        <p:txBody>
          <a:bodyPr>
            <a:spAutoFit/>
          </a:bodyPr>
          <a:lstStyle/>
          <a:p>
            <a:pPr algn="ctr" fontAlgn="auto">
              <a:spcBef>
                <a:spcPts val="0"/>
              </a:spcBef>
              <a:spcAft>
                <a:spcPts val="0"/>
              </a:spcAft>
              <a:defRPr/>
            </a:pPr>
            <a:r>
              <a:rPr lang="es-AR" sz="2800" b="1" dirty="0"/>
              <a:t>PRINCIPIOS QUE SUSTENTAN LA LEY DE EDUCACIÓN PROVINCIAL Nº 13688/07</a:t>
            </a:r>
          </a:p>
        </p:txBody>
      </p:sp>
      <p:sp>
        <p:nvSpPr>
          <p:cNvPr id="13316" name="Rectangle 1"/>
          <p:cNvSpPr>
            <a:spLocks noChangeArrowheads="1"/>
          </p:cNvSpPr>
          <p:nvPr/>
        </p:nvSpPr>
        <p:spPr bwMode="auto">
          <a:xfrm>
            <a:off x="55563" y="1263650"/>
            <a:ext cx="9001125" cy="5632450"/>
          </a:xfrm>
          <a:prstGeom prst="rect">
            <a:avLst/>
          </a:prstGeom>
          <a:noFill/>
          <a:ln w="9525">
            <a:noFill/>
            <a:miter lim="800000"/>
            <a:headEnd/>
            <a:tailEnd/>
          </a:ln>
        </p:spPr>
        <p:txBody>
          <a:bodyPr anchor="ctr">
            <a:spAutoFit/>
          </a:bodyPr>
          <a:lstStyle/>
          <a:p>
            <a:pPr algn="just">
              <a:buClr>
                <a:srgbClr val="3D6AA1"/>
              </a:buClr>
              <a:buFont typeface="Wingdings" pitchFamily="2" charset="2"/>
              <a:buChar char="Ø"/>
              <a:tabLst>
                <a:tab pos="539750" algn="l"/>
                <a:tab pos="900113" algn="l"/>
              </a:tabLst>
            </a:pPr>
            <a:r>
              <a:rPr lang="es-ES" b="1">
                <a:solidFill>
                  <a:srgbClr val="000000"/>
                </a:solidFill>
                <a:ea typeface="MS Mincho" pitchFamily="49" charset="-128"/>
              </a:rPr>
              <a:t> El carácter de derecho personal, bien social y bien público de la educación y el conocimiento. </a:t>
            </a:r>
            <a:endParaRPr lang="es-AR" b="1">
              <a:ea typeface="MS Mincho" pitchFamily="49" charset="-128"/>
            </a:endParaRPr>
          </a:p>
          <a:p>
            <a:pPr algn="just" eaLnBrk="0" hangingPunct="0">
              <a:buClr>
                <a:srgbClr val="3D6AA1"/>
              </a:buClr>
              <a:buFont typeface="Wingdings" pitchFamily="2" charset="2"/>
              <a:buChar char="Ø"/>
              <a:tabLst>
                <a:tab pos="539750" algn="l"/>
                <a:tab pos="900113" algn="l"/>
              </a:tabLst>
            </a:pPr>
            <a:r>
              <a:rPr lang="es-ES" b="1">
                <a:solidFill>
                  <a:srgbClr val="000000"/>
                </a:solidFill>
                <a:ea typeface="MS Mincho" pitchFamily="49" charset="-128"/>
              </a:rPr>
              <a:t> La responsabilidad pública de educar a las nuevas generaciones y al conjunto de la sociedad.</a:t>
            </a:r>
            <a:endParaRPr lang="es-AR" b="1"/>
          </a:p>
          <a:p>
            <a:pPr algn="just" eaLnBrk="0" hangingPunct="0">
              <a:buClr>
                <a:srgbClr val="3D6AA1"/>
              </a:buClr>
              <a:buFont typeface="Wingdings" pitchFamily="2" charset="2"/>
              <a:buChar char="Ø"/>
              <a:tabLst>
                <a:tab pos="539750" algn="l"/>
                <a:tab pos="900113" algn="l"/>
              </a:tabLst>
            </a:pPr>
            <a:r>
              <a:rPr lang="es-ES" b="1" i="1">
                <a:solidFill>
                  <a:srgbClr val="000000"/>
                </a:solidFill>
                <a:ea typeface="MS Mincho" pitchFamily="49" charset="-128"/>
              </a:rPr>
              <a:t> La indelegable responsabilidad del estado de sostener política, financiera y pedagógicamente el sistema de educación pública, y garantizar que la educación que se realice por diversos medios privados cumpla con los principios de la LPE. </a:t>
            </a:r>
            <a:endParaRPr lang="es-AR" b="1"/>
          </a:p>
          <a:p>
            <a:pPr algn="just" eaLnBrk="0" hangingPunct="0">
              <a:buClr>
                <a:srgbClr val="3D6AA1"/>
              </a:buClr>
              <a:buFont typeface="Wingdings" pitchFamily="2" charset="2"/>
              <a:buChar char="Ø"/>
              <a:tabLst>
                <a:tab pos="539750" algn="l"/>
                <a:tab pos="900113" algn="l"/>
              </a:tabLst>
            </a:pPr>
            <a:r>
              <a:rPr lang="es-ES" b="1">
                <a:solidFill>
                  <a:srgbClr val="000000"/>
                </a:solidFill>
                <a:ea typeface="MS Mincho" pitchFamily="49" charset="-128"/>
              </a:rPr>
              <a:t> La condición de sujetos de derecho de los niños y adolescentes, jóvenes, adultos y adultos mayores. </a:t>
            </a:r>
            <a:endParaRPr lang="es-AR" b="1"/>
          </a:p>
          <a:p>
            <a:pPr algn="just" eaLnBrk="0" hangingPunct="0">
              <a:buClr>
                <a:srgbClr val="3D6AA1"/>
              </a:buClr>
              <a:buFont typeface="Wingdings" pitchFamily="2" charset="2"/>
              <a:buChar char="Ø"/>
              <a:tabLst>
                <a:tab pos="539750" algn="l"/>
                <a:tab pos="900113" algn="l"/>
              </a:tabLst>
            </a:pPr>
            <a:r>
              <a:rPr lang="es-ES" b="1">
                <a:solidFill>
                  <a:srgbClr val="000000"/>
                </a:solidFill>
                <a:ea typeface="MS Mincho" pitchFamily="49" charset="-128"/>
              </a:rPr>
              <a:t> Los principios de respeto a los derechos humanos y de no discriminación por condición u origen social, de género o étnica, ni por nacionalidad ni orientación cultural, sexual, religiosa o contexto de hábitat, condición física, intelectual o lingüística.</a:t>
            </a:r>
          </a:p>
          <a:p>
            <a:pPr algn="just" eaLnBrk="0" hangingPunct="0">
              <a:buClr>
                <a:srgbClr val="3D6AA1"/>
              </a:buClr>
              <a:buFont typeface="Wingdings" pitchFamily="2" charset="2"/>
              <a:buChar char="Ø"/>
              <a:tabLst>
                <a:tab pos="539750" algn="l"/>
                <a:tab pos="900113" algn="l"/>
              </a:tabLst>
            </a:pPr>
            <a:r>
              <a:rPr lang="es-ES" b="1">
                <a:solidFill>
                  <a:srgbClr val="000000"/>
                </a:solidFill>
                <a:ea typeface="MS Mincho" pitchFamily="49" charset="-128"/>
              </a:rPr>
              <a:t> La inescindible vinculación entre el sujeto social y la protección del ambiente.</a:t>
            </a:r>
            <a:endParaRPr lang="es-AR" b="1"/>
          </a:p>
          <a:p>
            <a:pPr algn="just" eaLnBrk="0" hangingPunct="0">
              <a:buClr>
                <a:srgbClr val="3D6AA1"/>
              </a:buClr>
              <a:buFont typeface="Wingdings" pitchFamily="2" charset="2"/>
              <a:buChar char="Ø"/>
              <a:tabLst>
                <a:tab pos="539750" algn="l"/>
                <a:tab pos="900113" algn="l"/>
              </a:tabLst>
            </a:pPr>
            <a:r>
              <a:rPr lang="es-ES" b="1">
                <a:solidFill>
                  <a:srgbClr val="000000"/>
                </a:solidFill>
                <a:ea typeface="MS Mincho" pitchFamily="49" charset="-128"/>
              </a:rPr>
              <a:t> La libertad de enseñar y aprender, en el marco de los principios anteriores.</a:t>
            </a:r>
            <a:endParaRPr lang="es-AR" b="1"/>
          </a:p>
          <a:p>
            <a:pPr algn="just" eaLnBrk="0" hangingPunct="0">
              <a:buClr>
                <a:srgbClr val="3D6AA1"/>
              </a:buClr>
              <a:buFont typeface="Wingdings" pitchFamily="2" charset="2"/>
              <a:buChar char="Ø"/>
              <a:tabLst>
                <a:tab pos="539750" algn="l"/>
                <a:tab pos="900113" algn="l"/>
              </a:tabLst>
            </a:pPr>
            <a:r>
              <a:rPr lang="es-ES" b="1">
                <a:solidFill>
                  <a:srgbClr val="000000"/>
                </a:solidFill>
                <a:ea typeface="MS Mincho" pitchFamily="49" charset="-128"/>
              </a:rPr>
              <a:t> El derecho al acceso, permanencia y graduación en todos los niveles, modalidades y programas educativos por parte de todos los habitantes de la provincia, y de aquellos que accedan desde fuera por medio de nuevas opciones tecnológicas. </a:t>
            </a:r>
            <a:endParaRPr lang="es-AR" b="1"/>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icina">
      <a:dk1>
        <a:sysClr val="windowText" lastClr="FFFFFF"/>
      </a:dk1>
      <a:lt1>
        <a:sysClr val="window" lastClr="000000"/>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FFFFFF"/>
      </a:dk1>
      <a:lt1>
        <a:sysClr val="window" lastClr="000000"/>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TotalTime>
  <Words>3502</Words>
  <Application>Microsoft Office PowerPoint</Application>
  <PresentationFormat>Presentación en pantalla (4:3)</PresentationFormat>
  <Paragraphs>213</Paragraphs>
  <Slides>36</Slides>
  <Notes>1</Notes>
  <HiddenSlides>0</HiddenSlides>
  <MMClips>0</MMClips>
  <ScaleCrop>false</ScaleCrop>
  <HeadingPairs>
    <vt:vector size="4" baseType="variant">
      <vt:variant>
        <vt:lpstr>Tema</vt:lpstr>
      </vt:variant>
      <vt:variant>
        <vt:i4>1</vt:i4>
      </vt:variant>
      <vt:variant>
        <vt:lpstr>Títulos de diapositiva</vt:lpstr>
      </vt:variant>
      <vt:variant>
        <vt:i4>36</vt:i4>
      </vt:variant>
    </vt:vector>
  </HeadingPairs>
  <TitlesOfParts>
    <vt:vector size="37" baseType="lpstr">
      <vt:lpstr>Tema de Office</vt:lpstr>
      <vt:lpstr>Diapositiva 1</vt:lpstr>
      <vt:lpstr>Diapositiva 2</vt:lpstr>
      <vt:lpstr>¿Por qué  Programa?</vt:lpstr>
      <vt:lpstr>¿Por qué  Nacional?</vt:lpstr>
      <vt:lpstr>¿Por qué  Formación?</vt:lpstr>
      <vt:lpstr>¿Por qué  Permanente? </vt:lpstr>
      <vt:lpstr>Diapositiva 7</vt:lpstr>
      <vt:lpstr>Diapositiva 8</vt:lpstr>
      <vt:lpstr>Diapositiva 9</vt:lpstr>
      <vt:lpstr>Diapositiva 10</vt:lpstr>
      <vt:lpstr>Diapositiva 11</vt:lpstr>
      <vt:lpstr>Diapositiva 12</vt:lpstr>
      <vt:lpstr>Algunos conceptos para la reflexión </vt:lpstr>
      <vt:lpstr>Diapositiva 14</vt:lpstr>
      <vt:lpstr>Temas que no pueden faltar</vt:lpstr>
      <vt:lpstr>Diapositiva 16</vt:lpstr>
      <vt:lpstr>Diapositiva 17</vt:lpstr>
      <vt:lpstr>Diapositiva 18</vt:lpstr>
      <vt:lpstr>Diapositiva 19</vt:lpstr>
      <vt:lpstr>Diapositiva 20</vt:lpstr>
      <vt:lpstr>Diapositiva 21</vt:lpstr>
      <vt:lpstr>Diapositiva 22</vt:lpstr>
      <vt:lpstr>Diapositiva 23</vt:lpstr>
      <vt:lpstr>AUTORIDAD PEDAGOGICA</vt:lpstr>
      <vt:lpstr>La autoridad docente se construye sobre una base institucional y condiciones personales y profesionales. La base institucional consiste en el apoyo y el respaldo que la institución, a través de quienes conducen, ofrece a los docentes para que estos lleven a cabo sus prácticas con la tranquilidad que supone saberse contenidos dentro de un marco previamente definido y coherentemente sostenido. </vt:lpstr>
      <vt:lpstr>La autoridad pedagógica debe poder articular tres aspectos intrínsecamente relacionados que se conjugan en un ejercicio de conocimientos, prácticas, normativas y vínculos: - Un saber pedagógico: la formación y la capacitación permiten al docente referenciar sus prácticas en marcos que articulen la teoría con la práctica. Una sin la otra no acreditan la autoridad pedagógica. - Un sostén en la normativa: La autoridad pedagógica se ejerce desde un puesto de trabajo que tiene un encuadre en cuanto a derechos y obligaciones, garantizando la igualdad de oportunidades en la trayectoria del sistema educativo. - Una vinculación con los otros: que permita proyectarse e interpretar los signos y los sentidos de los demás, de un estar para comunicar y dejar que se comuniquen, en un hacer inteligente. </vt:lpstr>
      <vt:lpstr>La responsabilidad de los educadores no es cumplir mecánicamente con un mandato sino analizar cuál es la transmisión cultural que debe tener lugar hoy, con qué contenidos, con qué formas de autoridad; y dejar espacio para crear pedagogías nuevas. Transmitir pero habilitando a los otros, para que el legado sea recreado, y así se enriquezca el mundo común que habitamos adultos y jóvenes. Hablar de autoridad es también hablar de lazos, de relaciones, de dos o más de dos y de lo que entre ellos ocurre en el espacio de “vivir juntos”. Pensar a la autoridad en una trama de encuentros, allí donde al menos dos en relación asimétrica entrelazan sus subjetividades en un tiempo y un espacio cultural, histórico, social en común, para perpetuarlos y recrearlos. </vt:lpstr>
      <vt:lpstr>El ejercicio de la autoridad supone una renuncia a la omnipotencia, a la totalidad, al control del otro, a capturar y cambiarlo según los propios deseos. La función pedagógica desde el lugar de la asimetría tiene la responsabilidad de sostener el espacio para que circule la palabra, y los saberes entren en juego. La responsabilidad de la función pedagógica es habilitar el conocimiento, abrir la puerta a los otros, a los recién llegados, a los que se incluyen en el sistema educativo, a los que asisten a la escuela para educarse, y por lo tanto es función pedagógica enseñar. </vt:lpstr>
      <vt:lpstr>El docente, desde sus diferentes roles, debe hacerse cargo de su ineludible ejercicio de autoridad para la concreción del acto educativo, y la escuela debe volverse un lugar autorizado, pero no “autoritario”, que no disuelva las asimetrías sino que las vuelva motor de trabajo y las ponga en diálogo y fricción con las otras formas de relación (igualdad, diferencia, autonomía) entre alumnos y maestros. La autoridad pedagógica se constituye en un saber ligado a la propia reflexión sobre el lugar que ocupamos como adultos educadores, un saber ligado a los gestos y actitudes y un saber ligado a lo que otros pueden enseñar y aportar en la construcción de una autoridad democrática. Todos construimos autoridad, esa es nuestra responsabilidad política. </vt:lpstr>
      <vt:lpstr>CLAVES PARA REFORZAR LA AUTORIDAD PEDAGÓGICA</vt:lpstr>
      <vt:lpstr>1) El mantenimiento de reglas y normas a través del tiempo (al menos del año lectivo). Pactar normas a principio de año para al poco tiempo dejarlas de lado y olvidadas, o incluso contradecirlas, genera confusión o relativismo en todos (docentes, directivos y alumnos). 2)La coherencia. Si se espera de los alumnos el cumplimiento de determinado principio, puede uno preguntarse antes si está dispuesto a practicarlo. Si, por ejemplo, se le pide que sea puntual y se lo reprende por llegar tarde, pero a la vez se lo retiene en el aula luego de que suena el timbre para irse, se produce una incoherencia. Respetar al alumno desde lo práctico es lo que ayudará a que este, a su vez, pueda ejercer el respeto por los demás. </vt:lpstr>
      <vt:lpstr>3)Es importante tener seguridad en las exposiciones y demostrarle al alumno que se sabe, porque, de lo contrario, genera incertidumbre. 4)Enseñar los deberes. Como señalábamos antes, los adolescentes y jóvenes, hoy en día, suelen ser conscientes de sus derechos y de la importancia de hacerlos cumplir. En esto hemos avanzado como sociedad con respecto a épocas anteriores. Hoy, el .desafío es también generar en ellos la tolerancia a los deberes y el registro de que los mismos existen. Si bien esto se menciona en el curriclum, en la práctica termina aún teniendo muy poco peso relativo. </vt:lpstr>
      <vt:lpstr>5)Entender que, en ciertos momentos, la libertad (el "movimiento dentro del aula" por así decirlo) es buena y necesaria para estimularlas ideas y la creatividad.  Se trata de saber, simplemente, que también esta libertad está delimitada y que no debe extenderse a todo</vt:lpstr>
      <vt:lpstr>La autoridad que podemos generar hoy en día no será la misma qué existía un siglo atrás, dado que el mundo es otro y por lo tanto son diferentes los alumnos y los docentes. </vt:lpstr>
      <vt:lpstr>Aunque lo nuevo siempre dé miedo, podemos confiar en que iremos encontrando las herramientas para encarar los próximos desafíos</vt:lpstr>
      <vt:lpstr>Diapositiva 36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Director</dc:creator>
  <cp:lastModifiedBy>Director</cp:lastModifiedBy>
  <cp:revision>14</cp:revision>
  <dcterms:created xsi:type="dcterms:W3CDTF">2014-06-26T11:11:26Z</dcterms:created>
  <dcterms:modified xsi:type="dcterms:W3CDTF">2014-06-26T13:34:03Z</dcterms:modified>
</cp:coreProperties>
</file>