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59" r:id="rId11"/>
    <p:sldId id="260" r:id="rId12"/>
    <p:sldId id="270" r:id="rId13"/>
    <p:sldId id="269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8970B7D-9B88-4246-83E5-44CAF70E1DCD}" type="datetimeFigureOut">
              <a:rPr lang="es-AR" smtClean="0"/>
              <a:pPr/>
              <a:t>01/12/2014</a:t>
            </a:fld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2C46585-B9B9-42F8-97B5-DAA2B640F34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pPr algn="l"/>
            <a:r>
              <a:rPr lang="es-AR" b="1" dirty="0" smtClean="0">
                <a:effectLst/>
                <a:latin typeface="Arial" pitchFamily="34" charset="0"/>
                <a:cs typeface="Arial" pitchFamily="34" charset="0"/>
              </a:rPr>
              <a:t>4ra JORNADA PNFP</a:t>
            </a:r>
            <a:br>
              <a:rPr lang="es-AR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AR" b="1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AR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AR" b="1" dirty="0" smtClean="0">
                <a:effectLst/>
                <a:latin typeface="Arial" pitchFamily="34" charset="0"/>
                <a:cs typeface="Arial" pitchFamily="34" charset="0"/>
              </a:rPr>
              <a:t>PROGRAMA</a:t>
            </a:r>
            <a:br>
              <a:rPr lang="es-AR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AR" b="1" dirty="0" smtClean="0">
                <a:effectLst/>
                <a:latin typeface="Arial" pitchFamily="34" charset="0"/>
                <a:cs typeface="Arial" pitchFamily="34" charset="0"/>
              </a:rPr>
              <a:t>NACIONAL</a:t>
            </a:r>
            <a:br>
              <a:rPr lang="es-AR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AR" b="1" dirty="0" smtClean="0">
                <a:effectLst/>
                <a:latin typeface="Arial" pitchFamily="34" charset="0"/>
                <a:cs typeface="Arial" pitchFamily="34" charset="0"/>
              </a:rPr>
              <a:t>FORMACION</a:t>
            </a:r>
            <a:br>
              <a:rPr lang="es-AR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AR" b="1" dirty="0" smtClean="0">
                <a:effectLst/>
                <a:latin typeface="Arial" pitchFamily="34" charset="0"/>
                <a:cs typeface="Arial" pitchFamily="34" charset="0"/>
              </a:rPr>
              <a:t>PERMANENTE</a:t>
            </a:r>
            <a:endParaRPr lang="es-AR" b="1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es-AR" sz="36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COPRET: Consejo Provincial Educación y Trabajo</a:t>
            </a:r>
            <a:endParaRPr lang="es-AR" sz="3600" b="1" u="sng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es-AR" sz="7400" b="1" u="sng" dirty="0" smtClean="0">
                <a:latin typeface="Arial" pitchFamily="34" charset="0"/>
                <a:cs typeface="Arial" pitchFamily="34" charset="0"/>
              </a:rPr>
              <a:t>Misiones y Funciones:</a:t>
            </a:r>
          </a:p>
          <a:p>
            <a:pPr algn="just">
              <a:buNone/>
            </a:pPr>
            <a:endParaRPr lang="es-AR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AR" sz="6200" dirty="0" smtClean="0">
                <a:latin typeface="Times New Roman" pitchFamily="18" charset="0"/>
                <a:cs typeface="Times New Roman" pitchFamily="18" charset="0"/>
              </a:rPr>
              <a:t>Proponer políticas públicas que articulen la educación, el trabajo y la producción en el contexto del desarrollo estratégico nacional, provincial, regional y local.</a:t>
            </a:r>
          </a:p>
          <a:p>
            <a:pPr algn="just"/>
            <a:r>
              <a:rPr lang="es-AR" sz="6200" dirty="0" smtClean="0">
                <a:latin typeface="Times New Roman" pitchFamily="18" charset="0"/>
                <a:cs typeface="Times New Roman" pitchFamily="18" charset="0"/>
              </a:rPr>
              <a:t>Favorecer acciones destinadas a la promoción de la formación técnico-profesional integrando las propuestas del empresariado y de los trabajadores, en coordinación con los Niveles y Modalidades.</a:t>
            </a:r>
          </a:p>
          <a:p>
            <a:pPr algn="just"/>
            <a:r>
              <a:rPr lang="es-AR" sz="6200" dirty="0" smtClean="0">
                <a:latin typeface="Times New Roman" pitchFamily="18" charset="0"/>
                <a:cs typeface="Times New Roman" pitchFamily="18" charset="0"/>
              </a:rPr>
              <a:t>Promover la formación permanente de jóvenes, adultos y adultos mayores en las diferentes plataformas y lenguajes de las nuevas tecnologías, en formas de producción, de </a:t>
            </a:r>
            <a:r>
              <a:rPr lang="es-AR" sz="6200" dirty="0" err="1" smtClean="0">
                <a:latin typeface="Times New Roman" pitchFamily="18" charset="0"/>
                <a:cs typeface="Times New Roman" pitchFamily="18" charset="0"/>
              </a:rPr>
              <a:t>asociatividad</a:t>
            </a:r>
            <a:r>
              <a:rPr lang="es-AR" sz="6200" dirty="0" smtClean="0">
                <a:latin typeface="Times New Roman" pitchFamily="18" charset="0"/>
                <a:cs typeface="Times New Roman" pitchFamily="18" charset="0"/>
              </a:rPr>
              <a:t> y cooperación que faciliten su incorporación al sistema productivo laboral.</a:t>
            </a:r>
          </a:p>
          <a:p>
            <a:pPr algn="just"/>
            <a:r>
              <a:rPr lang="es-AR" sz="6200" dirty="0" smtClean="0">
                <a:latin typeface="Times New Roman" pitchFamily="18" charset="0"/>
                <a:cs typeface="Times New Roman" pitchFamily="18" charset="0"/>
              </a:rPr>
              <a:t>Asesorar respecto de capacitación con organismos públicos y privados de acuerdo a las necesidades planteadas por una realidad en transformación.</a:t>
            </a:r>
          </a:p>
          <a:p>
            <a:pPr algn="just"/>
            <a:r>
              <a:rPr lang="es-AR" sz="6200" dirty="0" smtClean="0">
                <a:latin typeface="Times New Roman" pitchFamily="18" charset="0"/>
                <a:cs typeface="Times New Roman" pitchFamily="18" charset="0"/>
              </a:rPr>
              <a:t>Contribuir a la vinculación del sistema educativo provincial con los sectores de la producción y el trabajo.</a:t>
            </a:r>
          </a:p>
          <a:p>
            <a:pPr algn="just"/>
            <a:r>
              <a:rPr lang="es-AR" sz="6200" dirty="0" smtClean="0">
                <a:latin typeface="Times New Roman" pitchFamily="18" charset="0"/>
                <a:cs typeface="Times New Roman" pitchFamily="18" charset="0"/>
              </a:rPr>
              <a:t>Administrar el Crédito Fiscal Nacional y Provincial de acuerdo a la normativa vigente con el objeto de favorecer la capacitación y actualización de los trabajadores y el equipamiento de las instituciones de educación técnico profesional.</a:t>
            </a:r>
            <a:endParaRPr lang="es-AR" sz="6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CREDITO FISCAL PROVINCIAL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260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AR" sz="1800" b="1" dirty="0" smtClean="0">
                <a:latin typeface="Arial" pitchFamily="34" charset="0"/>
                <a:cs typeface="Arial" pitchFamily="34" charset="0"/>
              </a:rPr>
              <a:t>¿QUE ES EL CREDITO FISCAL?</a:t>
            </a:r>
          </a:p>
          <a:p>
            <a:pPr algn="just">
              <a:buNone/>
            </a:pPr>
            <a:r>
              <a:rPr lang="es-AR" sz="1600" dirty="0" smtClean="0">
                <a:latin typeface="Times New Roman" pitchFamily="18" charset="0"/>
                <a:cs typeface="Times New Roman" pitchFamily="18" charset="0"/>
              </a:rPr>
              <a:t>Es un mecanismo que favorece la inversión de las empresas de carácter industrial, individualmente o en conjunto, en recursos humanos, permitiendo el sector privado derivar montos determinados de sus obligaciones fiscales, con destino al sostenimiento de acciones de capacitación y adquisición de equipamiento educativo.</a:t>
            </a:r>
          </a:p>
          <a:p>
            <a:pPr algn="just">
              <a:buNone/>
            </a:pPr>
            <a:endParaRPr lang="es-A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AR" sz="1800" b="1" dirty="0" smtClean="0">
                <a:latin typeface="Arial" pitchFamily="34" charset="0"/>
                <a:cs typeface="Arial" pitchFamily="34" charset="0"/>
              </a:rPr>
              <a:t>¿QUIENES PUEDEN SOLICITARLO?</a:t>
            </a:r>
          </a:p>
          <a:p>
            <a:pPr algn="just">
              <a:buNone/>
            </a:pPr>
            <a:r>
              <a:rPr lang="es-AR" sz="1600" dirty="0" smtClean="0">
                <a:latin typeface="Times New Roman" pitchFamily="18" charset="0"/>
                <a:cs typeface="Times New Roman" pitchFamily="18" charset="0"/>
              </a:rPr>
              <a:t>Todas las personas físicas o jurídicas que desarrollen alguna actividad económica industrial en la provincia de Buenos Aires, participando en la producción de bienes.</a:t>
            </a:r>
          </a:p>
          <a:p>
            <a:pPr algn="just">
              <a:buNone/>
            </a:pPr>
            <a:endParaRPr lang="es-A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AR" sz="1800" b="1" dirty="0" smtClean="0">
                <a:latin typeface="Arial" pitchFamily="34" charset="0"/>
                <a:cs typeface="Arial" pitchFamily="34" charset="0"/>
              </a:rPr>
              <a:t>¿CUAL ES EL DESTINO DEL CREDITO FISCAL?</a:t>
            </a:r>
          </a:p>
          <a:p>
            <a:pPr algn="just">
              <a:buNone/>
            </a:pPr>
            <a:r>
              <a:rPr lang="es-AR" sz="1600" dirty="0" smtClean="0">
                <a:latin typeface="Times New Roman" pitchFamily="18" charset="0"/>
                <a:cs typeface="Times New Roman" pitchFamily="18" charset="0"/>
              </a:rPr>
              <a:t>La capacitación de los recursos humanos asociados a la actividad de los sectores productivos de bienes y servicios, posibilitando el desarrollo de proyectos educativos concertados entre establecimientos educativos y empresas distribuyendo a:</a:t>
            </a:r>
          </a:p>
          <a:p>
            <a:pPr lvl="1" algn="just">
              <a:buFont typeface="+mj-lt"/>
              <a:buAutoNum type="arabicPeriod"/>
            </a:pPr>
            <a:r>
              <a:rPr lang="es-AR" sz="1600" dirty="0" smtClean="0">
                <a:latin typeface="Times New Roman" pitchFamily="18" charset="0"/>
                <a:cs typeface="Times New Roman" pitchFamily="18" charset="0"/>
              </a:rPr>
              <a:t>Al sostenimiento de las escuelas o cursos de Educación Técnica, Agraria y Centros de Formación Profesional y de acciones de capacitación que dicha escuela realicen a solicitud y en demanda del sector productivo.</a:t>
            </a:r>
          </a:p>
          <a:p>
            <a:pPr lvl="1" algn="just">
              <a:buFont typeface="+mj-lt"/>
              <a:buAutoNum type="arabicPeriod"/>
            </a:pPr>
            <a:r>
              <a:rPr lang="es-AR" sz="1600" dirty="0" smtClean="0">
                <a:latin typeface="Times New Roman" pitchFamily="18" charset="0"/>
                <a:cs typeface="Times New Roman" pitchFamily="18" charset="0"/>
              </a:rPr>
              <a:t>A  la adquisición e implementación de equipamiento tecnológico destinado a las escuelas.</a:t>
            </a:r>
          </a:p>
          <a:p>
            <a:pPr algn="just">
              <a:buNone/>
            </a:pPr>
            <a:endParaRPr lang="es-A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s-A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A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s-AR" sz="32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EACP</a:t>
            </a:r>
            <a:endParaRPr lang="es-AR" sz="3200" b="1" u="sng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ESCUELA DE EDUCACIÓN SECUNDARIA TECNICA Nº:</a:t>
            </a:r>
            <a:endParaRPr lang="es-A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DISTRITO:</a:t>
            </a:r>
            <a:endParaRPr lang="es-A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REGIÓN:</a:t>
            </a:r>
            <a:endParaRPr lang="es-A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TÍTULO DEL PROYECTO:</a:t>
            </a:r>
            <a:endParaRPr lang="es-A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EQUIPO RESPONSABLE:</a:t>
            </a:r>
            <a:endParaRPr lang="es-A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DOCENTE TUTOR:</a:t>
            </a:r>
            <a:endParaRPr lang="es-AR" sz="2000" dirty="0" smtClean="0">
              <a:latin typeface="Arial" pitchFamily="34" charset="0"/>
              <a:cs typeface="Arial" pitchFamily="34" charset="0"/>
            </a:endParaRPr>
          </a:p>
          <a:p>
            <a:endParaRPr lang="es-AR" dirty="0" smtClean="0"/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OBJETIVO DEL PROYECTO</a:t>
            </a: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DESCRIPCIÓN DEL PROYECTO</a:t>
            </a: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ESTADO DE DESARROLLO DEL PROYECTO</a:t>
            </a:r>
            <a:endParaRPr lang="es-A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 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36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Proyectos Escuelas Técnicas</a:t>
            </a:r>
            <a:br>
              <a:rPr lang="es-AR" sz="36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AR" sz="36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Fundación Construyamos 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sz="2000" b="1" cap="small" dirty="0" smtClean="0">
                <a:latin typeface="Arial" pitchFamily="34" charset="0"/>
                <a:cs typeface="Arial" pitchFamily="34" charset="0"/>
              </a:rPr>
              <a:t>DATOS DEL EMPRENDEDOR Y DEL PROYECTO</a:t>
            </a:r>
            <a:endParaRPr lang="es-AR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AR" sz="2000" b="1" dirty="0" smtClean="0">
                <a:latin typeface="Arial" pitchFamily="34" charset="0"/>
                <a:cs typeface="Arial" pitchFamily="34" charset="0"/>
              </a:rPr>
              <a:t>Título del proyecto</a:t>
            </a:r>
          </a:p>
          <a:p>
            <a:pPr lvl="1"/>
            <a:r>
              <a:rPr lang="es-AR" sz="2000" b="1" dirty="0" smtClean="0">
                <a:latin typeface="Arial" pitchFamily="34" charset="0"/>
                <a:cs typeface="Arial" pitchFamily="34" charset="0"/>
              </a:rPr>
              <a:t>Localización del proyecto</a:t>
            </a:r>
          </a:p>
          <a:p>
            <a:pPr lvl="1"/>
            <a:r>
              <a:rPr lang="es-AR" sz="2000" b="1" dirty="0" smtClean="0">
                <a:latin typeface="Arial" pitchFamily="34" charset="0"/>
                <a:cs typeface="Arial" pitchFamily="34" charset="0"/>
              </a:rPr>
              <a:t>Tipo y Antigüedad de la Organización/Empresa/Proyecto</a:t>
            </a:r>
          </a:p>
          <a:p>
            <a:pPr lvl="1">
              <a:buNone/>
            </a:pPr>
            <a:endParaRPr lang="es-A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AR" sz="2000" b="1" cap="small" dirty="0" smtClean="0">
                <a:latin typeface="Arial" pitchFamily="34" charset="0"/>
                <a:cs typeface="Arial" pitchFamily="34" charset="0"/>
              </a:rPr>
              <a:t>PERFIL DEL EQUIPO EMPRENDEDOR</a:t>
            </a:r>
          </a:p>
          <a:p>
            <a:pPr>
              <a:buNone/>
            </a:pPr>
            <a:r>
              <a:rPr lang="es-AR" sz="2000" b="1" cap="small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AR" sz="2000" b="1" cap="small" dirty="0" smtClean="0">
                <a:latin typeface="Arial" pitchFamily="34" charset="0"/>
                <a:cs typeface="Arial" pitchFamily="34" charset="0"/>
              </a:rPr>
              <a:t>DESCRIPCIÓN GENERAL DEL PROYECTO</a:t>
            </a:r>
            <a:endParaRPr lang="es-AR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AR" sz="2000" b="1" dirty="0" smtClean="0">
                <a:latin typeface="Arial" pitchFamily="34" charset="0"/>
                <a:cs typeface="Arial" pitchFamily="34" charset="0"/>
              </a:rPr>
              <a:t>Sector al que pertenece el proyecto</a:t>
            </a:r>
          </a:p>
          <a:p>
            <a:pPr lvl="1">
              <a:buNone/>
            </a:pPr>
            <a:endParaRPr lang="es-A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AR" sz="2000" b="1" cap="small" dirty="0" smtClean="0">
                <a:latin typeface="Arial" pitchFamily="34" charset="0"/>
                <a:cs typeface="Arial" pitchFamily="34" charset="0"/>
              </a:rPr>
              <a:t>COSTO DE PRODUCCION</a:t>
            </a:r>
          </a:p>
          <a:p>
            <a:pPr>
              <a:buNone/>
            </a:pPr>
            <a:endParaRPr lang="es-AR" sz="2000" b="1" cap="small" dirty="0" smtClean="0">
              <a:latin typeface="Arial" pitchFamily="34" charset="0"/>
              <a:cs typeface="Arial" pitchFamily="34" charset="0"/>
            </a:endParaRPr>
          </a:p>
          <a:p>
            <a:r>
              <a:rPr lang="es-AR" sz="2000" b="1" dirty="0" smtClean="0">
                <a:latin typeface="Arial" pitchFamily="34" charset="0"/>
                <a:cs typeface="Arial" pitchFamily="34" charset="0"/>
              </a:rPr>
              <a:t>Mencionar  todo lo que considere de interés para evaluar su propuesta. </a:t>
            </a:r>
          </a:p>
          <a:p>
            <a:endParaRPr lang="es-AR" sz="2000" dirty="0" smtClean="0">
              <a:latin typeface="Arial" pitchFamily="34" charset="0"/>
              <a:cs typeface="Arial" pitchFamily="34" charset="0"/>
            </a:endParaRPr>
          </a:p>
          <a:p>
            <a:endParaRPr lang="es-AR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s-AR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es-ES" sz="28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DESARROLLO DEL TRABAJO A TRAVES DE UN PROYECTO TECNOLOGICO</a:t>
            </a:r>
            <a:r>
              <a:rPr lang="es-AR" sz="24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AR" sz="24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s-AR" sz="2400" b="1" u="sng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b="1" dirty="0" smtClean="0"/>
              <a:t>Detectar la Oportunidad</a:t>
            </a:r>
          </a:p>
          <a:p>
            <a:pPr lvl="0">
              <a:buNone/>
            </a:pPr>
            <a:endParaRPr lang="es-AR" dirty="0" smtClean="0"/>
          </a:p>
          <a:p>
            <a:pPr lvl="0"/>
            <a:r>
              <a:rPr lang="es-AR" b="1" dirty="0" smtClean="0"/>
              <a:t>Diseño</a:t>
            </a:r>
          </a:p>
          <a:p>
            <a:pPr lvl="0">
              <a:buNone/>
            </a:pPr>
            <a:endParaRPr lang="es-AR" dirty="0" smtClean="0"/>
          </a:p>
          <a:p>
            <a:pPr lvl="0"/>
            <a:r>
              <a:rPr lang="es-AR" b="1" dirty="0" smtClean="0"/>
              <a:t>Organización y gestión</a:t>
            </a:r>
          </a:p>
          <a:p>
            <a:pPr lvl="0">
              <a:buNone/>
            </a:pPr>
            <a:endParaRPr lang="es-AR" dirty="0" smtClean="0"/>
          </a:p>
          <a:p>
            <a:pPr lvl="0"/>
            <a:r>
              <a:rPr lang="es-AR" b="1" dirty="0" smtClean="0"/>
              <a:t>Ejecución</a:t>
            </a:r>
          </a:p>
          <a:p>
            <a:pPr lvl="0">
              <a:buNone/>
            </a:pPr>
            <a:endParaRPr lang="es-AR" dirty="0" smtClean="0"/>
          </a:p>
          <a:p>
            <a:pPr lvl="0"/>
            <a:r>
              <a:rPr lang="es-AR" b="1" dirty="0" smtClean="0"/>
              <a:t>Evaluación y perfeccionamiento</a:t>
            </a: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s-AR" sz="28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PROYECTOS GENERALES</a:t>
            </a:r>
            <a:endParaRPr lang="es-AR" sz="2800" b="1" u="sng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Nombre del proyecto.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Políticas institucionales y pertinencia del Proyecto. 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Fundamentación (antecedentes y justificación).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Objetivos del Proyecto. 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Descripción del Proyecto.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Estrategia de Implementación del Proyecto 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Beneficiarios del proyecto.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Plan de trabajo con actividades.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Resultados esperados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Presupuesto.</a:t>
            </a:r>
          </a:p>
          <a:p>
            <a:endParaRPr lang="es-A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ELABORAR PROPUESTAS</a:t>
            </a:r>
            <a:r>
              <a:rPr lang="es-AR" dirty="0" smtClean="0"/>
              <a:t>:</a:t>
            </a:r>
          </a:p>
          <a:p>
            <a:pPr lvl="1"/>
            <a:r>
              <a:rPr lang="es-AR" dirty="0" smtClean="0"/>
              <a:t> DE RECURSOS</a:t>
            </a:r>
          </a:p>
          <a:p>
            <a:pPr lvl="1"/>
            <a:r>
              <a:rPr lang="es-AR" dirty="0" smtClean="0"/>
              <a:t>SOBRE PROYECTOS</a:t>
            </a:r>
          </a:p>
          <a:p>
            <a:pPr lvl="1"/>
            <a:r>
              <a:rPr lang="es-AR" dirty="0" smtClean="0"/>
              <a:t> BIBLIOGRAFICAS PARA ESCUELAS TECNICAS EN TODAS LAS AREAS CURRICULARES Y DE TALLER.</a:t>
            </a:r>
          </a:p>
          <a:p>
            <a:pPr lvl="1"/>
            <a:r>
              <a:rPr lang="es-AR" dirty="0" smtClean="0"/>
              <a:t> USO DE TIC´S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047735"/>
          </a:xfrm>
        </p:spPr>
        <p:txBody>
          <a:bodyPr/>
          <a:lstStyle/>
          <a:p>
            <a:pPr algn="l"/>
            <a:r>
              <a:rPr lang="es-AR" dirty="0" smtClean="0">
                <a:effectLst/>
                <a:latin typeface="Arial" pitchFamily="34" charset="0"/>
                <a:cs typeface="Arial" pitchFamily="34" charset="0"/>
              </a:rPr>
              <a:t>TEMAS A TRATAR</a:t>
            </a:r>
            <a:endParaRPr lang="es-AR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571744"/>
            <a:ext cx="8408114" cy="4071966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TRABAJOS POR PROYECTOS</a:t>
            </a:r>
          </a:p>
          <a:p>
            <a:pPr algn="l">
              <a:buFont typeface="Wingdings" pitchFamily="2" charset="2"/>
              <a:buChar char="v"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DISEÑO POR PROYECTOS</a:t>
            </a:r>
          </a:p>
          <a:p>
            <a:pPr algn="l">
              <a:buFont typeface="Wingdings" pitchFamily="2" charset="2"/>
              <a:buChar char="v"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METODOLOGIAS DE PROYECTOS</a:t>
            </a:r>
          </a:p>
          <a:p>
            <a:pPr algn="l">
              <a:buFont typeface="Wingdings" pitchFamily="2" charset="2"/>
              <a:buChar char="v"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EVALUACIÓN DE PROYECTOS</a:t>
            </a:r>
          </a:p>
          <a:p>
            <a:pPr lvl="1" algn="l">
              <a:buFont typeface="Wingdings" pitchFamily="2" charset="2"/>
              <a:buChar char="v"/>
            </a:pPr>
            <a:r>
              <a:rPr lang="es-AR" sz="2000" dirty="0" smtClean="0">
                <a:latin typeface="Baskerville Old Face" pitchFamily="18" charset="0"/>
                <a:cs typeface="Arial" pitchFamily="34" charset="0"/>
              </a:rPr>
              <a:t>DE PRACTICA DE ENSEÑANZA</a:t>
            </a:r>
          </a:p>
          <a:p>
            <a:pPr lvl="1" algn="l">
              <a:buFont typeface="Wingdings" pitchFamily="2" charset="2"/>
              <a:buChar char="v"/>
            </a:pPr>
            <a:r>
              <a:rPr lang="es-AR" sz="2000" dirty="0" smtClean="0">
                <a:latin typeface="Baskerville Old Face" pitchFamily="18" charset="0"/>
                <a:cs typeface="Arial" pitchFamily="34" charset="0"/>
              </a:rPr>
              <a:t>DE PRACTICA DE APRENDIZAJES</a:t>
            </a:r>
          </a:p>
          <a:p>
            <a:pPr lvl="2" algn="l">
              <a:buFont typeface="Wingdings" pitchFamily="2" charset="2"/>
              <a:buChar char="v"/>
            </a:pPr>
            <a:r>
              <a:rPr lang="es-AR" sz="1700" dirty="0" smtClean="0">
                <a:latin typeface="Comic Sans MS" pitchFamily="66" charset="0"/>
                <a:cs typeface="Arial" pitchFamily="34" charset="0"/>
              </a:rPr>
              <a:t>POR  MATERIA POR DOCENTE</a:t>
            </a:r>
          </a:p>
          <a:p>
            <a:pPr lvl="2" algn="l">
              <a:buFont typeface="Wingdings" pitchFamily="2" charset="2"/>
              <a:buChar char="v"/>
            </a:pPr>
            <a:r>
              <a:rPr lang="es-AR" sz="1700" dirty="0" smtClean="0">
                <a:latin typeface="Comic Sans MS" pitchFamily="66" charset="0"/>
                <a:cs typeface="Arial" pitchFamily="34" charset="0"/>
              </a:rPr>
              <a:t>POR AÑOS</a:t>
            </a:r>
          </a:p>
          <a:p>
            <a:pPr lvl="2" algn="l">
              <a:buFont typeface="Wingdings" pitchFamily="2" charset="2"/>
              <a:buChar char="v"/>
            </a:pPr>
            <a:r>
              <a:rPr lang="es-AR" sz="1700" dirty="0" smtClean="0">
                <a:latin typeface="Comic Sans MS" pitchFamily="66" charset="0"/>
                <a:cs typeface="Arial" pitchFamily="34" charset="0"/>
              </a:rPr>
              <a:t>POR CICLOS</a:t>
            </a:r>
          </a:p>
          <a:p>
            <a:pPr algn="l">
              <a:buFont typeface="Wingdings" pitchFamily="2" charset="2"/>
              <a:buChar char="v"/>
            </a:pPr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s-A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03762"/>
          </a:xfrm>
        </p:spPr>
        <p:txBody>
          <a:bodyPr>
            <a:noAutofit/>
          </a:bodyPr>
          <a:lstStyle/>
          <a:p>
            <a:pPr algn="ctr"/>
            <a:r>
              <a:rPr lang="es-AR" sz="36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INET:</a:t>
            </a:r>
            <a:br>
              <a:rPr lang="es-AR" sz="36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AR" sz="3600" b="1" u="sng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PLAN DE MEJORA INSTITUCIONAL</a:t>
            </a:r>
            <a:endParaRPr lang="es-AR" sz="3600" b="1" u="sng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es-AR" dirty="0" smtClean="0"/>
              <a:t>Los </a:t>
            </a:r>
            <a:r>
              <a:rPr lang="es-AR" i="1" dirty="0" smtClean="0"/>
              <a:t>Planes de mejora institucionales</a:t>
            </a:r>
            <a:r>
              <a:rPr lang="es-AR" dirty="0" smtClean="0"/>
              <a:t>. Son elaborados por cada una de las instituciones, a partir de procesos de autoevaluación, con el propósito de asegurar que las trayectorias formativas cuenten con las condiciones necesarias referidas a instalaciones y equipamiento para el desarrollo de los procesos de enseñanza y de aprendizaje.</a:t>
            </a:r>
          </a:p>
          <a:p>
            <a:pPr algn="just" fontAlgn="base"/>
            <a:r>
              <a:rPr lang="es-AR" dirty="0" smtClean="0"/>
              <a:t>Deben ser presentados dentro de la línea de acción “Entornos Formativos”.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dirty="0" smtClean="0">
                <a:effectLst/>
                <a:latin typeface="Arial" pitchFamily="34" charset="0"/>
                <a:cs typeface="Arial" pitchFamily="34" charset="0"/>
              </a:rPr>
              <a:t>Igualdad de oportunidades</a:t>
            </a:r>
            <a:br>
              <a:rPr lang="es-AR" sz="4000" dirty="0" smtClean="0">
                <a:effectLst/>
                <a:latin typeface="Arial" pitchFamily="34" charset="0"/>
                <a:cs typeface="Arial" pitchFamily="34" charset="0"/>
              </a:rPr>
            </a:br>
            <a:endParaRPr lang="es-A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AR" sz="1800" dirty="0" smtClean="0">
                <a:latin typeface="Arial" pitchFamily="34" charset="0"/>
                <a:cs typeface="Arial" pitchFamily="34" charset="0"/>
              </a:rPr>
              <a:t>Tiene como propósito, facilitar a los estudiantes – jóvenes y adultos -el acceso, permanencia y culminación de los trayectos formativos de educación secundaria técnica y formación profesional.</a:t>
            </a:r>
          </a:p>
          <a:p>
            <a:pPr fontAlgn="base">
              <a:buNone/>
            </a:pPr>
            <a:r>
              <a:rPr lang="es-AR" sz="1800" dirty="0" smtClean="0">
                <a:latin typeface="Arial" pitchFamily="34" charset="0"/>
                <a:cs typeface="Arial" pitchFamily="34" charset="0"/>
              </a:rPr>
              <a:t>Sus principales líneas de acción son:</a:t>
            </a:r>
          </a:p>
          <a:p>
            <a:pPr fontAlgn="base">
              <a:buNone/>
            </a:pPr>
            <a:endParaRPr lang="es-AR" sz="1800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es-AR" sz="2000" dirty="0" smtClean="0">
                <a:latin typeface="Arial" pitchFamily="34" charset="0"/>
                <a:cs typeface="Arial" pitchFamily="34" charset="0"/>
              </a:rPr>
              <a:t>a. Innovación pedagógica en procesos de enseñanza en áreas o disciplinas de alta significación en la educación técnico profesional.</a:t>
            </a:r>
          </a:p>
          <a:p>
            <a:pPr algn="just" fontAlgn="base"/>
            <a:r>
              <a:rPr lang="es-AR" sz="2000" dirty="0" smtClean="0">
                <a:latin typeface="Arial" pitchFamily="34" charset="0"/>
                <a:cs typeface="Arial" pitchFamily="34" charset="0"/>
              </a:rPr>
              <a:t>b. Apoyo y acompañamiento de los procesos de aprendizaje.</a:t>
            </a:r>
          </a:p>
          <a:p>
            <a:pPr algn="just" fontAlgn="base"/>
            <a:r>
              <a:rPr lang="es-AR" sz="2000" dirty="0" smtClean="0">
                <a:latin typeface="Arial" pitchFamily="34" charset="0"/>
                <a:cs typeface="Arial" pitchFamily="34" charset="0"/>
              </a:rPr>
              <a:t>c. Acciones para favorecer el completamiento de carreras técnicas de nivel secundario, en particular para aquellos que no han cumplimentado todos los requisitos académicos para la graduación.</a:t>
            </a:r>
          </a:p>
          <a:p>
            <a:pPr algn="just" fontAlgn="base"/>
            <a:r>
              <a:rPr lang="es-AR" sz="2000" dirty="0" smtClean="0">
                <a:latin typeface="Arial" pitchFamily="34" charset="0"/>
                <a:cs typeface="Arial" pitchFamily="34" charset="0"/>
              </a:rPr>
              <a:t>d. Acciones para el reingreso de estudiantes.</a:t>
            </a:r>
          </a:p>
          <a:p>
            <a:pPr algn="just" fontAlgn="base"/>
            <a:r>
              <a:rPr lang="es-AR" sz="2000" dirty="0" smtClean="0">
                <a:latin typeface="Arial" pitchFamily="34" charset="0"/>
                <a:cs typeface="Arial" pitchFamily="34" charset="0"/>
              </a:rPr>
              <a:t>e. Mochila técnica para estudiantes.</a:t>
            </a:r>
          </a:p>
          <a:p>
            <a:pPr algn="just" fontAlgn="base"/>
            <a:r>
              <a:rPr lang="es-AR" sz="2000" dirty="0" smtClean="0">
                <a:latin typeface="Arial" pitchFamily="34" charset="0"/>
                <a:cs typeface="Arial" pitchFamily="34" charset="0"/>
              </a:rPr>
              <a:t>f. Traslados para estudiantes.</a:t>
            </a:r>
          </a:p>
          <a:p>
            <a:pPr algn="just" fontAlgn="base"/>
            <a:r>
              <a:rPr lang="es-AR" sz="2000" dirty="0" smtClean="0">
                <a:latin typeface="Arial" pitchFamily="34" charset="0"/>
                <a:cs typeface="Arial" pitchFamily="34" charset="0"/>
              </a:rPr>
              <a:t>g. Equipamiento de residencias y/o albergues estudiantiles.</a:t>
            </a:r>
          </a:p>
          <a:p>
            <a:pPr algn="just">
              <a:buNone/>
            </a:pPr>
            <a:endParaRPr lang="es-AR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25056"/>
          </a:xfrm>
        </p:spPr>
        <p:txBody>
          <a:bodyPr>
            <a:noAutofit/>
          </a:bodyPr>
          <a:lstStyle/>
          <a:p>
            <a:pPr algn="ctr"/>
            <a:r>
              <a:rPr lang="es-AR" sz="3200" dirty="0" smtClean="0">
                <a:effectLst/>
                <a:latin typeface="Arial" pitchFamily="34" charset="0"/>
                <a:cs typeface="Arial" pitchFamily="34" charset="0"/>
              </a:rPr>
              <a:t>Formación de formadores. Inicial y continua.</a:t>
            </a:r>
            <a:r>
              <a:rPr lang="es-A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AR" sz="3200" dirty="0" smtClean="0">
                <a:latin typeface="Arial" pitchFamily="34" charset="0"/>
                <a:cs typeface="Arial" pitchFamily="34" charset="0"/>
              </a:rPr>
            </a:br>
            <a:endParaRPr lang="es-A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sz="2000" dirty="0" smtClean="0">
                <a:latin typeface="Arial" pitchFamily="34" charset="0"/>
                <a:cs typeface="Arial" pitchFamily="34" charset="0"/>
              </a:rPr>
              <a:t>Desarrollo de líneas de acción destinadas a facilitar la formación inicial y continua de los directivos, docentes e instructores de la educación técnico profesional, tanto en términos de su formación pedagógico didáctica como científico-tecnológica, con el propósito de mejorar y actualizar los procesos de enseñanza y la calidad de las trayectorias formativas.</a:t>
            </a:r>
          </a:p>
          <a:p>
            <a:pPr>
              <a:buNone/>
            </a:pPr>
            <a:endParaRPr lang="es-AR" sz="20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s-AR" sz="2000" i="1" dirty="0" smtClean="0"/>
              <a:t>a. </a:t>
            </a:r>
            <a:r>
              <a:rPr lang="es-AR" sz="2000" dirty="0" smtClean="0"/>
              <a:t>Formación docente inicial.</a:t>
            </a:r>
          </a:p>
          <a:p>
            <a:pPr fontAlgn="base"/>
            <a:r>
              <a:rPr lang="es-AR" sz="2000" dirty="0" smtClean="0"/>
              <a:t>b. Formación de Instructores.</a:t>
            </a:r>
          </a:p>
          <a:p>
            <a:pPr fontAlgn="base"/>
            <a:r>
              <a:rPr lang="es-AR" sz="2000" dirty="0" smtClean="0"/>
              <a:t>c. Formación continua de directivos y docentes</a:t>
            </a:r>
          </a:p>
          <a:p>
            <a:pPr>
              <a:buNone/>
            </a:pPr>
            <a:endParaRPr lang="es-A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400" dirty="0" smtClean="0">
                <a:effectLst/>
                <a:latin typeface="Arial" pitchFamily="34" charset="0"/>
                <a:cs typeface="Arial" pitchFamily="34" charset="0"/>
              </a:rPr>
              <a:t>Entornos formativos. Vinculación, prácticas y recursos.</a:t>
            </a:r>
            <a:br>
              <a:rPr lang="es-AR" sz="2400" dirty="0" smtClean="0">
                <a:effectLst/>
                <a:latin typeface="Arial" pitchFamily="34" charset="0"/>
                <a:cs typeface="Arial" pitchFamily="34" charset="0"/>
              </a:rPr>
            </a:br>
            <a:endParaRPr lang="es-AR" sz="2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s-AR" sz="2000" dirty="0" smtClean="0">
                <a:latin typeface="Arial" pitchFamily="34" charset="0"/>
                <a:cs typeface="Arial" pitchFamily="34" charset="0"/>
              </a:rPr>
              <a:t>Tiene como propósito asegurar las condiciones básicas relativas a equipamiento, instalaciones y contextos en que se llevan a cabo los procesos de enseñanza y aprendizaje pertinentes con las trayectorias formativas, los perfiles profesionales y las capacidades a desarrollar.</a:t>
            </a:r>
          </a:p>
          <a:p>
            <a:pPr algn="just" fontAlgn="base">
              <a:buNone/>
            </a:pPr>
            <a:r>
              <a:rPr lang="es-AR" sz="2000" dirty="0" smtClean="0"/>
              <a:t>Sus principales líneas de acción son:</a:t>
            </a:r>
          </a:p>
          <a:p>
            <a:pPr algn="just" fontAlgn="base">
              <a:buNone/>
            </a:pPr>
            <a:endParaRPr lang="es-AR" sz="2000" dirty="0" smtClean="0"/>
          </a:p>
          <a:p>
            <a:pPr algn="just" fontAlgn="base"/>
            <a:r>
              <a:rPr lang="es-AR" sz="2000" dirty="0" smtClean="0"/>
              <a:t>a. Equipamiento, materiales e insumos para el desarrollo de actividades formativas en talleres, laboratorios y espacios productivos.</a:t>
            </a:r>
          </a:p>
          <a:p>
            <a:pPr algn="just" fontAlgn="base"/>
            <a:r>
              <a:rPr lang="es-AR" sz="2000" dirty="0" smtClean="0"/>
              <a:t>b. Acciones que involucran al sector científico tecnológico y/o </a:t>
            </a:r>
            <a:r>
              <a:rPr lang="es-AR" sz="2000" dirty="0" err="1" smtClean="0"/>
              <a:t>socioproductivo</a:t>
            </a:r>
            <a:r>
              <a:rPr lang="es-AR" sz="2000" dirty="0" smtClean="0"/>
              <a:t>.</a:t>
            </a:r>
          </a:p>
          <a:p>
            <a:pPr algn="just" fontAlgn="base"/>
            <a:r>
              <a:rPr lang="es-AR" sz="2000" dirty="0" smtClean="0"/>
              <a:t>c. Visitas didácticas, viajes de estudio, participación en olimpíadas.</a:t>
            </a:r>
          </a:p>
          <a:p>
            <a:pPr algn="just" fontAlgn="base"/>
            <a:r>
              <a:rPr lang="es-AR" sz="2000" dirty="0" smtClean="0"/>
              <a:t>d. Proyectos tecnológicos.</a:t>
            </a:r>
          </a:p>
          <a:p>
            <a:pPr algn="just" fontAlgn="base"/>
            <a:r>
              <a:rPr lang="es-AR" sz="2000" dirty="0" smtClean="0"/>
              <a:t>e. Bibliotecas.</a:t>
            </a:r>
          </a:p>
          <a:p>
            <a:pPr algn="just" fontAlgn="base"/>
            <a:r>
              <a:rPr lang="es-AR" sz="2000" dirty="0" smtClean="0"/>
              <a:t>f. Condiciones de utilización segura del entorno formativo.</a:t>
            </a:r>
          </a:p>
          <a:p>
            <a:pPr algn="just" fontAlgn="base"/>
            <a:r>
              <a:rPr lang="es-AR" sz="2000" dirty="0" smtClean="0"/>
              <a:t>g. Instalaciones y adecuación edilicia.</a:t>
            </a:r>
          </a:p>
          <a:p>
            <a:pPr algn="just">
              <a:buNone/>
            </a:pPr>
            <a:endParaRPr lang="es-A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dirty="0" smtClean="0">
                <a:effectLst/>
                <a:latin typeface="Arial" pitchFamily="34" charset="0"/>
                <a:cs typeface="Arial" pitchFamily="34" charset="0"/>
              </a:rPr>
              <a:t>Piso tecnológico </a:t>
            </a:r>
            <a:r>
              <a:rPr lang="es-AR" sz="3600" dirty="0" err="1" smtClean="0">
                <a:effectLst/>
                <a:latin typeface="Arial" pitchFamily="34" charset="0"/>
                <a:cs typeface="Arial" pitchFamily="34" charset="0"/>
              </a:rPr>
              <a:t>TICs</a:t>
            </a:r>
            <a:r>
              <a:rPr lang="es-AR" sz="36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AR" sz="3600" dirty="0" smtClean="0">
                <a:effectLst/>
                <a:latin typeface="Arial" pitchFamily="34" charset="0"/>
                <a:cs typeface="Arial" pitchFamily="34" charset="0"/>
              </a:rPr>
            </a:br>
            <a:endParaRPr lang="es-AR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s-AR" sz="2400" dirty="0" smtClean="0">
                <a:latin typeface="Arial" pitchFamily="34" charset="0"/>
                <a:cs typeface="Arial" pitchFamily="34" charset="0"/>
              </a:rPr>
              <a:t>Tiene como propósito facilitar un mejor desarrollo de las capacidades básicas y profesionales de los estudiantes, así como una mejor dinámica institucional, a partir de la utilización de Tecnologías de la Información y la Comunicación (</a:t>
            </a:r>
            <a:r>
              <a:rPr lang="es-AR" sz="2400" dirty="0" err="1" smtClean="0">
                <a:latin typeface="Arial" pitchFamily="34" charset="0"/>
                <a:cs typeface="Arial" pitchFamily="34" charset="0"/>
              </a:rPr>
              <a:t>TICs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fontAlgn="base">
              <a:buNone/>
            </a:pPr>
            <a:r>
              <a:rPr lang="es-AR" sz="2400" dirty="0" smtClean="0"/>
              <a:t>Sus principales líneas de acción son:</a:t>
            </a:r>
          </a:p>
          <a:p>
            <a:pPr algn="just" fontAlgn="base"/>
            <a:r>
              <a:rPr lang="es-AR" sz="2400" dirty="0" smtClean="0"/>
              <a:t>a. Equipamiento e insumos TIC para laboratorios, talleres, biblioteca, espacios multimedia y espacios de guarda y recarga de equipos portátiles cuando corresponda.</a:t>
            </a:r>
          </a:p>
          <a:p>
            <a:pPr algn="just" fontAlgn="base"/>
            <a:r>
              <a:rPr lang="es-AR" sz="2400" dirty="0" smtClean="0"/>
              <a:t>b. Conectividad.</a:t>
            </a:r>
          </a:p>
          <a:p>
            <a:pPr algn="just" fontAlgn="base"/>
            <a:r>
              <a:rPr lang="es-AR" sz="2400" dirty="0" smtClean="0"/>
              <a:t>c. Red de datos.</a:t>
            </a:r>
          </a:p>
          <a:p>
            <a:pPr algn="just" fontAlgn="base"/>
            <a:r>
              <a:rPr lang="es-AR" sz="2400" dirty="0" smtClean="0"/>
              <a:t>d. Administradores de red.</a:t>
            </a:r>
          </a:p>
          <a:p>
            <a:pPr algn="just" fontAlgn="base"/>
            <a:r>
              <a:rPr lang="es-AR" sz="2400" dirty="0" smtClean="0"/>
              <a:t>e. Adecuación edilicia para laboratorios de informática, espacios para administración y esquema de guarda y recarga de equipos portátiles cuando corresponda.</a:t>
            </a:r>
          </a:p>
          <a:p>
            <a:pPr algn="just">
              <a:buNone/>
            </a:pPr>
            <a:endParaRPr lang="es-A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dirty="0" smtClean="0">
                <a:effectLst/>
                <a:latin typeface="Arial" pitchFamily="34" charset="0"/>
                <a:cs typeface="Arial" pitchFamily="34" charset="0"/>
              </a:rPr>
              <a:t>Infraestructura edilicia, seguridad e higiene</a:t>
            </a:r>
            <a:br>
              <a:rPr lang="es-AR" sz="3200" dirty="0" smtClean="0">
                <a:effectLst/>
                <a:latin typeface="Arial" pitchFamily="34" charset="0"/>
                <a:cs typeface="Arial" pitchFamily="34" charset="0"/>
              </a:rPr>
            </a:br>
            <a:endParaRPr lang="es-A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AR" sz="2000" dirty="0" smtClean="0">
                <a:latin typeface="Arial" pitchFamily="34" charset="0"/>
                <a:cs typeface="Arial" pitchFamily="34" charset="0"/>
              </a:rPr>
              <a:t>Tiene como propósito lograr una solución a la problemática edilicia de los edificios educativos considerando integralmente las diferentes funciones que en ellos se desarrollan y llevar a cabo una intervención integral de modo de garantizar las condiciones de seguridad y de habitabilidad de los establecimientos educativos de educación técnico profesional.</a:t>
            </a:r>
          </a:p>
          <a:p>
            <a:pPr fontAlgn="base">
              <a:buNone/>
            </a:pPr>
            <a:r>
              <a:rPr lang="es-AR" sz="2000" dirty="0" smtClean="0"/>
              <a:t>Sus principales líneas de acción son:</a:t>
            </a:r>
          </a:p>
          <a:p>
            <a:pPr algn="just" fontAlgn="base"/>
            <a:r>
              <a:rPr lang="es-AR" sz="2000" dirty="0" smtClean="0"/>
              <a:t>a. Construcción de nuevos edificios, cuando razones territoriales y/o sectoriales justifican la creación de nuevos establecimientos o cuando condiciones de funcionamiento precario o restrictivo compromete la calidad de los procesos de enseñanza y de aprendizaje.</a:t>
            </a:r>
          </a:p>
          <a:p>
            <a:pPr algn="just" fontAlgn="base"/>
            <a:r>
              <a:rPr lang="es-AR" sz="2000" dirty="0" smtClean="0"/>
              <a:t>b. Ampliación y refacción integral de edificios.</a:t>
            </a:r>
          </a:p>
          <a:p>
            <a:pPr algn="just" fontAlgn="base"/>
            <a:r>
              <a:rPr lang="es-AR" sz="2000" dirty="0" smtClean="0"/>
              <a:t>c. Higiene y seguridad. General de la institución y particular de talleres, laboratorios y entornos productivos.</a:t>
            </a:r>
          </a:p>
          <a:p>
            <a:pPr algn="just">
              <a:buNone/>
            </a:pPr>
            <a:endParaRPr lang="es-A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dirty="0" smtClean="0">
                <a:effectLst/>
                <a:latin typeface="Arial" pitchFamily="34" charset="0"/>
                <a:cs typeface="Arial" pitchFamily="34" charset="0"/>
              </a:rPr>
              <a:t>Red de Aulas Talleres Móviles</a:t>
            </a:r>
            <a:br>
              <a:rPr lang="es-AR" sz="4000" dirty="0" smtClean="0">
                <a:effectLst/>
                <a:latin typeface="Arial" pitchFamily="34" charset="0"/>
                <a:cs typeface="Arial" pitchFamily="34" charset="0"/>
              </a:rPr>
            </a:br>
            <a:endParaRPr lang="es-A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AR" sz="2000" dirty="0" smtClean="0">
                <a:latin typeface="Arial" pitchFamily="34" charset="0"/>
                <a:cs typeface="Arial" pitchFamily="34" charset="0"/>
              </a:rPr>
              <a:t>Tiene como propósito brindar a adolescentes, jóvenes y adultos la posibilidad de acceder a una formación profesional inicial y continua, al desarrollo de habilidades en oficios y formación tecnológica, a procesos de formación inicial y continua de formadores, utilizando estructuras transportables por vía terrestre o acuática que reproduce las características de un espacio formativo como aula-taller con las comodidades, condiciones de seguridad e higiene y equipamiento requeridos para tal fin.</a:t>
            </a:r>
          </a:p>
          <a:p>
            <a:pPr fontAlgn="base">
              <a:buNone/>
            </a:pPr>
            <a:r>
              <a:rPr lang="es-AR" sz="2000" dirty="0" smtClean="0"/>
              <a:t>Sus principales líneas de acción son:</a:t>
            </a:r>
          </a:p>
          <a:p>
            <a:pPr fontAlgn="base">
              <a:buNone/>
            </a:pPr>
            <a:endParaRPr lang="es-AR" sz="2000" dirty="0" smtClean="0"/>
          </a:p>
          <a:p>
            <a:pPr algn="just" fontAlgn="base"/>
            <a:r>
              <a:rPr lang="es-AR" sz="2000" dirty="0" smtClean="0"/>
              <a:t>a. Adquisición de aulas móviles nuevas o acondicionadas. Trasladables por vía terrestre o fluvial.</a:t>
            </a:r>
          </a:p>
          <a:p>
            <a:pPr algn="just" fontAlgn="base"/>
            <a:r>
              <a:rPr lang="es-AR" sz="2000" dirty="0" smtClean="0"/>
              <a:t>b. Adquisición de equipamiento e insumos para ciertas ofertas formativas a definir federalmente. Configuración de “Tipos” de Aulas Taller Móviles de acuerdo con los entornos formativos.</a:t>
            </a:r>
          </a:p>
          <a:p>
            <a:pPr algn="just" fontAlgn="base"/>
            <a:r>
              <a:rPr lang="es-AR" sz="2000" dirty="0" smtClean="0"/>
              <a:t>c. Financiamiento de los costos derivados de operación, mantenimiento de las aulas taller móviles y de honorarios y traslados de formadores.</a:t>
            </a:r>
          </a:p>
          <a:p>
            <a:pPr algn="just">
              <a:buNone/>
            </a:pPr>
            <a:endParaRPr lang="es-A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247</TotalTime>
  <Words>1310</Words>
  <Application>Microsoft Office PowerPoint</Application>
  <PresentationFormat>Presentación en pantalla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Fundición</vt:lpstr>
      <vt:lpstr>4ra JORNADA PNFP  PROGRAMA NACIONAL FORMACION PERMANENTE</vt:lpstr>
      <vt:lpstr>TEMAS A TRATAR</vt:lpstr>
      <vt:lpstr>INET:  PLAN DE MEJORA INSTITUCIONAL</vt:lpstr>
      <vt:lpstr>Igualdad de oportunidades </vt:lpstr>
      <vt:lpstr>Formación de formadores. Inicial y continua. </vt:lpstr>
      <vt:lpstr>Entornos formativos. Vinculación, prácticas y recursos. </vt:lpstr>
      <vt:lpstr>Piso tecnológico TICs </vt:lpstr>
      <vt:lpstr>Infraestructura edilicia, seguridad e higiene </vt:lpstr>
      <vt:lpstr>Red de Aulas Talleres Móviles </vt:lpstr>
      <vt:lpstr>COPRET: Consejo Provincial Educación y Trabajo</vt:lpstr>
      <vt:lpstr>CREDITO FISCAL PROVINCIAL</vt:lpstr>
      <vt:lpstr>EACP</vt:lpstr>
      <vt:lpstr>         Proyectos Escuelas Técnicas   Fundación Construyamos  </vt:lpstr>
      <vt:lpstr>DESARROLLO DEL TRABAJO A TRAVES DE UN PROYECTO TECNOLOGICO </vt:lpstr>
      <vt:lpstr>PROYECTOS GENERALES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Not-Miriam</dc:creator>
  <cp:lastModifiedBy>Not-Miriam</cp:lastModifiedBy>
  <cp:revision>28</cp:revision>
  <dcterms:created xsi:type="dcterms:W3CDTF">2014-11-30T19:22:52Z</dcterms:created>
  <dcterms:modified xsi:type="dcterms:W3CDTF">2014-12-01T18:35:00Z</dcterms:modified>
</cp:coreProperties>
</file>